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6"/>
  </p:notesMasterIdLst>
  <p:sldIdLst>
    <p:sldId id="774" r:id="rId5"/>
    <p:sldId id="816" r:id="rId6"/>
    <p:sldId id="817" r:id="rId7"/>
    <p:sldId id="741" r:id="rId8"/>
    <p:sldId id="818" r:id="rId9"/>
    <p:sldId id="744" r:id="rId10"/>
    <p:sldId id="745" r:id="rId11"/>
    <p:sldId id="746" r:id="rId12"/>
    <p:sldId id="821" r:id="rId13"/>
    <p:sldId id="748" r:id="rId14"/>
    <p:sldId id="749" r:id="rId15"/>
    <p:sldId id="750" r:id="rId16"/>
    <p:sldId id="751" r:id="rId17"/>
    <p:sldId id="752" r:id="rId18"/>
    <p:sldId id="819" r:id="rId19"/>
    <p:sldId id="820" r:id="rId20"/>
    <p:sldId id="755" r:id="rId21"/>
    <p:sldId id="756" r:id="rId22"/>
    <p:sldId id="757" r:id="rId23"/>
    <p:sldId id="758" r:id="rId24"/>
    <p:sldId id="775" r:id="rId25"/>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9" name="Hannah Boonen" initials="HB" lastIdx="7" clrIdx="28"/>
  <p:cmAuthor id="1" name="Hanne Vandenbussche" initials="HV" lastIdx="1" clrIdx="0"/>
  <p:cmAuthor id="2" name="Hanne Vandenbussche" initials="HV [2]" lastIdx="1" clrIdx="1"/>
  <p:cmAuthor id="3" name="Hanne Vandenbussche" initials="HV [3]" lastIdx="1" clrIdx="2"/>
  <p:cmAuthor id="4" name="Hanne Vandenbussche" initials="HV [4]" lastIdx="1" clrIdx="3"/>
  <p:cmAuthor id="5" name="Hanne Vandenbussche" initials="HV [5]" lastIdx="1" clrIdx="4"/>
  <p:cmAuthor id="6" name="Hanne Vandenbussche" initials="HV [6]" lastIdx="1" clrIdx="5"/>
  <p:cmAuthor id="7" name="Hanne Vandenbussche" initials="HV [7]" lastIdx="1" clrIdx="6"/>
  <p:cmAuthor id="8" name="Hanne Vandenbussche" initials="HV [8]" lastIdx="1" clrIdx="7"/>
  <p:cmAuthor id="9" name="Hanne Vandenbussche" initials="HV [9]" lastIdx="1" clrIdx="8"/>
  <p:cmAuthor id="10" name="Hanne Vandenbussche" initials="HV [10]" lastIdx="1" clrIdx="9"/>
  <p:cmAuthor id="11" name="Hanne Vandenbussche" initials="HV [11]" lastIdx="1" clrIdx="10"/>
  <p:cmAuthor id="12" name="Hanne Vandenbussche" initials="HV [12]" lastIdx="1" clrIdx="11"/>
  <p:cmAuthor id="13" name="Hanne Vandenbussche" initials="HV [13]" lastIdx="1" clrIdx="12"/>
  <p:cmAuthor id="14" name="Hanne Vandenbussche" initials="HV [14]" lastIdx="1" clrIdx="13"/>
  <p:cmAuthor id="15" name="Hanne Vandenbussche" initials="HV [15]" lastIdx="1" clrIdx="14"/>
  <p:cmAuthor id="16" name="Hanne Vandenbussche" initials="HV [16]" lastIdx="1" clrIdx="15"/>
  <p:cmAuthor id="17" name="Hanne Vandenbussche" initials="HV [17]" lastIdx="1" clrIdx="16"/>
  <p:cmAuthor id="18" name="Hanne Vandenbussche" initials="HV [18]" lastIdx="1" clrIdx="17"/>
  <p:cmAuthor id="19" name="Hanne Vandenbussche" initials="HV [19]" lastIdx="1" clrIdx="18"/>
  <p:cmAuthor id="20" name="Hanne Vandenbussche" initials="HV [20]" lastIdx="1" clrIdx="19"/>
  <p:cmAuthor id="21" name="Hanne Vandenbussche" initials="HV [21]" lastIdx="1" clrIdx="20"/>
  <p:cmAuthor id="22" name="Hanne Vandenbussche" initials="HV [22]" lastIdx="1" clrIdx="21"/>
  <p:cmAuthor id="23" name="Hanne Vandenbussche" initials="HV [23]" lastIdx="1" clrIdx="22"/>
  <p:cmAuthor id="24" name="Hanne Vandenbussche" initials="HV [24]" lastIdx="1" clrIdx="23"/>
  <p:cmAuthor id="25" name="Hanne Vandenbussche" initials="HV [25]" lastIdx="1" clrIdx="24"/>
  <p:cmAuthor id="26" name="Hanne Vandenbussche" initials="HV [26]" lastIdx="1" clrIdx="25"/>
  <p:cmAuthor id="27" name="Hanne Vandenbussche" initials="HV [27]" lastIdx="1" clrIdx="26"/>
  <p:cmAuthor id="28" name="Hanne Vandenbussche" initials="HV [28]" lastIdx="1" clrIdx="2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D5B0"/>
    <a:srgbClr val="4EB693"/>
    <a:srgbClr val="B4BF20"/>
    <a:srgbClr val="D7E9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06" autoAdjust="0"/>
    <p:restoredTop sz="70763" autoAdjust="0"/>
  </p:normalViewPr>
  <p:slideViewPr>
    <p:cSldViewPr snapToGrid="0">
      <p:cViewPr varScale="1">
        <p:scale>
          <a:sx n="47" d="100"/>
          <a:sy n="47" d="100"/>
        </p:scale>
        <p:origin x="1192" y="48"/>
      </p:cViewPr>
      <p:guideLst>
        <p:guide pos="3840"/>
        <p:guide orient="horz" pos="2160"/>
      </p:guideLst>
    </p:cSldViewPr>
  </p:slideViewPr>
  <p:outlineViewPr>
    <p:cViewPr>
      <p:scale>
        <a:sx n="33" d="100"/>
        <a:sy n="33" d="100"/>
      </p:scale>
      <p:origin x="0" y="-7344"/>
    </p:cViewPr>
  </p:outlineViewPr>
  <p:notesTextViewPr>
    <p:cViewPr>
      <p:scale>
        <a:sx n="100" d="100"/>
        <a:sy n="100" d="100"/>
      </p:scale>
      <p:origin x="0" y="0"/>
    </p:cViewPr>
  </p:notesTextViewPr>
  <p:notesViewPr>
    <p:cSldViewPr snapToGrid="0">
      <p:cViewPr varScale="1">
        <p:scale>
          <a:sx n="68" d="100"/>
          <a:sy n="68" d="100"/>
        </p:scale>
        <p:origin x="3101"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379F44-F70E-4705-A79E-91D2D9C753EF}" type="datetimeFigureOut">
              <a:rPr lang="nl-BE" smtClean="0"/>
              <a:t>8/11/2019</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32D673-EAC2-4082-9481-3D89B482FDFC}" type="slidenum">
              <a:rPr lang="nl-BE" smtClean="0"/>
              <a:t>‹nr.›</a:t>
            </a:fld>
            <a:endParaRPr lang="nl-BE"/>
          </a:p>
        </p:txBody>
      </p:sp>
    </p:spTree>
    <p:extLst>
      <p:ext uri="{BB962C8B-B14F-4D97-AF65-F5344CB8AC3E}">
        <p14:creationId xmlns:p14="http://schemas.microsoft.com/office/powerpoint/2010/main" val="3236970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232D673-EAC2-4082-9481-3D89B482FDFC}" type="slidenum">
              <a:rPr lang="nl-BE" smtClean="0"/>
              <a:t>1</a:t>
            </a:fld>
            <a:endParaRPr lang="nl-BE"/>
          </a:p>
        </p:txBody>
      </p:sp>
    </p:spTree>
    <p:extLst>
      <p:ext uri="{BB962C8B-B14F-4D97-AF65-F5344CB8AC3E}">
        <p14:creationId xmlns:p14="http://schemas.microsoft.com/office/powerpoint/2010/main" val="3589419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Eén van die hulpbronnen is </a:t>
            </a:r>
            <a:r>
              <a:rPr lang="nl-BE" sz="1200" b="1" kern="1200" dirty="0">
                <a:solidFill>
                  <a:schemeClr val="tx1"/>
                </a:solidFill>
                <a:effectLst/>
                <a:latin typeface="+mn-lt"/>
                <a:ea typeface="+mn-ea"/>
                <a:cs typeface="+mn-cs"/>
              </a:rPr>
              <a:t>kennis</a:t>
            </a:r>
            <a:r>
              <a:rPr lang="nl-BE" sz="1200" kern="1200" dirty="0">
                <a:solidFill>
                  <a:schemeClr val="tx1"/>
                </a:solidFill>
                <a:effectLst/>
                <a:latin typeface="+mn-lt"/>
                <a:ea typeface="+mn-ea"/>
                <a:cs typeface="+mn-cs"/>
              </a:rPr>
              <a:t>. In een online kenniscentrum vind je bijvoorbeeld materialen en informatie die kunnen inspireren om inclusieve leeromgevingen te creëren.</a:t>
            </a:r>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10</a:t>
            </a:fld>
            <a:endParaRPr lang="nl-BE"/>
          </a:p>
        </p:txBody>
      </p:sp>
    </p:spTree>
    <p:extLst>
      <p:ext uri="{BB962C8B-B14F-4D97-AF65-F5344CB8AC3E}">
        <p14:creationId xmlns:p14="http://schemas.microsoft.com/office/powerpoint/2010/main" val="1476236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Een andere hulpbron is je </a:t>
            </a:r>
            <a:r>
              <a:rPr lang="nl-BE" sz="1200" b="1" kern="1200" dirty="0">
                <a:solidFill>
                  <a:schemeClr val="tx1"/>
                </a:solidFill>
                <a:effectLst/>
                <a:latin typeface="+mn-lt"/>
                <a:ea typeface="+mn-ea"/>
                <a:cs typeface="+mn-cs"/>
              </a:rPr>
              <a:t>sociaal netwerk</a:t>
            </a:r>
            <a:r>
              <a:rPr lang="nl-BE" sz="1200" kern="1200" dirty="0">
                <a:solidFill>
                  <a:schemeClr val="tx1"/>
                </a:solidFill>
                <a:effectLst/>
                <a:latin typeface="+mn-lt"/>
                <a:ea typeface="+mn-ea"/>
                <a:cs typeface="+mn-cs"/>
              </a:rPr>
              <a:t>. </a:t>
            </a:r>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11</a:t>
            </a:fld>
            <a:endParaRPr lang="nl-BE"/>
          </a:p>
        </p:txBody>
      </p:sp>
    </p:spTree>
    <p:extLst>
      <p:ext uri="{BB962C8B-B14F-4D97-AF65-F5344CB8AC3E}">
        <p14:creationId xmlns:p14="http://schemas.microsoft.com/office/powerpoint/2010/main" val="4028032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Het is ook zinvol om een </a:t>
            </a:r>
            <a:r>
              <a:rPr lang="nl-BE" sz="1200" b="1" kern="1200" dirty="0">
                <a:solidFill>
                  <a:schemeClr val="tx1"/>
                </a:solidFill>
                <a:effectLst/>
                <a:latin typeface="+mn-lt"/>
                <a:ea typeface="+mn-ea"/>
                <a:cs typeface="+mn-cs"/>
              </a:rPr>
              <a:t>kritische vriend </a:t>
            </a:r>
            <a:r>
              <a:rPr lang="nl-BE" sz="1200" kern="1200" dirty="0">
                <a:solidFill>
                  <a:schemeClr val="tx1"/>
                </a:solidFill>
                <a:effectLst/>
                <a:latin typeface="+mn-lt"/>
                <a:ea typeface="+mn-ea"/>
                <a:cs typeface="+mn-cs"/>
              </a:rPr>
              <a:t>aan te spreken om mee te denken over jouw actieplan. Dat is iemand die dicht genoeg bij je staat, die je vertrouwt en die tegelijk ook kritisch kan meedenken over je acties. </a:t>
            </a:r>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12</a:t>
            </a:fld>
            <a:endParaRPr lang="nl-BE"/>
          </a:p>
        </p:txBody>
      </p:sp>
    </p:spTree>
    <p:extLst>
      <p:ext uri="{BB962C8B-B14F-4D97-AF65-F5344CB8AC3E}">
        <p14:creationId xmlns:p14="http://schemas.microsoft.com/office/powerpoint/2010/main" val="220193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Vervolgens is de </a:t>
            </a:r>
            <a:r>
              <a:rPr lang="nl-BE" sz="1200" b="1" kern="1200" dirty="0">
                <a:solidFill>
                  <a:schemeClr val="tx1"/>
                </a:solidFill>
                <a:effectLst/>
                <a:latin typeface="+mn-lt"/>
                <a:ea typeface="+mn-ea"/>
                <a:cs typeface="+mn-cs"/>
              </a:rPr>
              <a:t>opdracht </a:t>
            </a:r>
            <a:r>
              <a:rPr lang="nl-BE" sz="1200" kern="1200" dirty="0">
                <a:solidFill>
                  <a:schemeClr val="tx1"/>
                </a:solidFill>
                <a:effectLst/>
                <a:latin typeface="+mn-lt"/>
                <a:ea typeface="+mn-ea"/>
                <a:cs typeface="+mn-cs"/>
              </a:rPr>
              <a:t>om je acties in de praktijk</a:t>
            </a:r>
            <a:r>
              <a:rPr lang="nl-BE" sz="1200" kern="1200" baseline="0" dirty="0">
                <a:solidFill>
                  <a:schemeClr val="tx1"/>
                </a:solidFill>
                <a:effectLst/>
                <a:latin typeface="+mn-lt"/>
                <a:ea typeface="+mn-ea"/>
                <a:cs typeface="+mn-cs"/>
              </a:rPr>
              <a:t> te brengen</a:t>
            </a:r>
            <a:r>
              <a:rPr lang="nl-BE" sz="1200" kern="1200" dirty="0">
                <a:solidFill>
                  <a:schemeClr val="tx1"/>
                </a:solidFill>
                <a:effectLst/>
                <a:latin typeface="+mn-lt"/>
                <a:ea typeface="+mn-ea"/>
                <a:cs typeface="+mn-cs"/>
              </a:rPr>
              <a:t>. </a:t>
            </a:r>
            <a:endParaRPr lang="nl-NL" dirty="0"/>
          </a:p>
          <a:p>
            <a:r>
              <a:rPr lang="nl-BE" sz="1200" kern="1200" baseline="0" dirty="0">
                <a:solidFill>
                  <a:schemeClr val="tx1"/>
                </a:solidFill>
                <a:effectLst/>
                <a:latin typeface="+mn-lt"/>
                <a:ea typeface="+mn-ea"/>
                <a:cs typeface="+mn-cs"/>
              </a:rPr>
              <a:t>Wat je uitprobeert, probeer je weer te geven </a:t>
            </a:r>
            <a:r>
              <a:rPr lang="nl-BE" sz="1200" kern="1200" dirty="0">
                <a:solidFill>
                  <a:schemeClr val="tx1"/>
                </a:solidFill>
                <a:effectLst/>
                <a:latin typeface="+mn-lt"/>
                <a:ea typeface="+mn-ea"/>
                <a:cs typeface="+mn-cs"/>
              </a:rPr>
              <a:t>in een korte filmclip of ander beeldmateriaal.</a:t>
            </a:r>
            <a:r>
              <a:rPr lang="nl-BE" sz="1200" kern="1200" baseline="0" dirty="0">
                <a:solidFill>
                  <a:schemeClr val="tx1"/>
                </a:solidFill>
                <a:effectLst/>
                <a:latin typeface="+mn-lt"/>
                <a:ea typeface="+mn-ea"/>
                <a:cs typeface="+mn-cs"/>
              </a:rPr>
              <a:t> Daar kan je nadien samen mee aan de slag gaan.</a:t>
            </a:r>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13</a:t>
            </a:fld>
            <a:endParaRPr lang="nl-BE"/>
          </a:p>
        </p:txBody>
      </p:sp>
    </p:spTree>
    <p:extLst>
      <p:ext uri="{BB962C8B-B14F-4D97-AF65-F5344CB8AC3E}">
        <p14:creationId xmlns:p14="http://schemas.microsoft.com/office/powerpoint/2010/main" val="1810895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Ook ouders en leerlingen vormen een hulpbron. De film </a:t>
            </a:r>
            <a:r>
              <a:rPr lang="nl-BE" sz="1200" b="1" kern="1200" dirty="0">
                <a:solidFill>
                  <a:schemeClr val="tx1"/>
                </a:solidFill>
                <a:effectLst/>
                <a:latin typeface="+mn-lt"/>
                <a:ea typeface="+mn-ea"/>
                <a:cs typeface="+mn-cs"/>
              </a:rPr>
              <a:t>‘Inclusief’</a:t>
            </a:r>
            <a:r>
              <a:rPr lang="nl-BE" sz="1200" kern="1200" dirty="0">
                <a:solidFill>
                  <a:schemeClr val="tx1"/>
                </a:solidFill>
                <a:effectLst/>
                <a:latin typeface="+mn-lt"/>
                <a:ea typeface="+mn-ea"/>
                <a:cs typeface="+mn-cs"/>
              </a:rPr>
              <a:t> doet je stilstaan bij wat dit voor je doelen en acties kan betekenen. </a:t>
            </a:r>
          </a:p>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14</a:t>
            </a:fld>
            <a:endParaRPr lang="nl-BE"/>
          </a:p>
        </p:txBody>
      </p:sp>
    </p:spTree>
    <p:extLst>
      <p:ext uri="{BB962C8B-B14F-4D97-AF65-F5344CB8AC3E}">
        <p14:creationId xmlns:p14="http://schemas.microsoft.com/office/powerpoint/2010/main" val="1222882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Op basis van de verschillende hulpbronnen probeer je allicht nieuwe mogelijkheden uit in de </a:t>
            </a:r>
            <a:r>
              <a:rPr lang="nl-BE" sz="1200" b="1" kern="1200" dirty="0">
                <a:solidFill>
                  <a:schemeClr val="tx1"/>
                </a:solidFill>
                <a:effectLst/>
                <a:latin typeface="+mn-lt"/>
                <a:ea typeface="+mn-ea"/>
                <a:cs typeface="+mn-cs"/>
              </a:rPr>
              <a:t>praktijk</a:t>
            </a:r>
            <a:r>
              <a:rPr lang="nl-BE"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In de uitwisseling toon je elkaar in woord en beeld hoe je de diversiteit hebt proberen waarderen en benutten en hoe je daarbij verbindend hebt samengewerkt met diverse partners. Je denkt samen na over hoe deze </a:t>
            </a:r>
            <a:r>
              <a:rPr lang="nl-BE" sz="1200" b="1" kern="1200" dirty="0">
                <a:solidFill>
                  <a:schemeClr val="tx1"/>
                </a:solidFill>
                <a:effectLst/>
                <a:latin typeface="+mn-lt"/>
                <a:ea typeface="+mn-ea"/>
                <a:cs typeface="+mn-cs"/>
              </a:rPr>
              <a:t>acties</a:t>
            </a:r>
            <a:r>
              <a:rPr lang="nl-BE" sz="1200" kern="1200" dirty="0">
                <a:solidFill>
                  <a:schemeClr val="tx1"/>
                </a:solidFill>
                <a:effectLst/>
                <a:latin typeface="+mn-lt"/>
                <a:ea typeface="+mn-ea"/>
                <a:cs typeface="+mn-cs"/>
              </a:rPr>
              <a:t> de leeromgeving inclusiever hebben gemaakt voor alle leerlingen.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Op basis daarvan bepaal je verdere stappen of eventueel nieuwe doelen voor je verder handelen.</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15</a:t>
            </a:fld>
            <a:endParaRPr lang="nl-BE"/>
          </a:p>
        </p:txBody>
      </p:sp>
    </p:spTree>
    <p:extLst>
      <p:ext uri="{BB962C8B-B14F-4D97-AF65-F5344CB8AC3E}">
        <p14:creationId xmlns:p14="http://schemas.microsoft.com/office/powerpoint/2010/main" val="122312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C. Wanneer je een aantal acties hebt gerealiseerd, kan je de focus verschuiven naar het delen van je ervaringen en kennis met collega’s.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Je denkt ook na over het verankeren ervan in de schoolvisie, het schoolbeleid of de verdere prioriteitenplanning van het team.</a:t>
            </a:r>
          </a:p>
          <a:p>
            <a:pPr marL="0" indent="0">
              <a:buFontTx/>
              <a:buNone/>
            </a:pPr>
            <a:endParaRPr lang="nl-BE" dirty="0"/>
          </a:p>
        </p:txBody>
      </p:sp>
      <p:sp>
        <p:nvSpPr>
          <p:cNvPr id="4" name="Tijdelijke aanduiding voor dianummer 3"/>
          <p:cNvSpPr>
            <a:spLocks noGrp="1"/>
          </p:cNvSpPr>
          <p:nvPr>
            <p:ph type="sldNum" sz="quarter" idx="10"/>
          </p:nvPr>
        </p:nvSpPr>
        <p:spPr/>
        <p:txBody>
          <a:bodyPr/>
          <a:lstStyle/>
          <a:p>
            <a:fld id="{C041B9C8-7135-454D-84C4-4403F2A3B2CA}" type="slidenum">
              <a:rPr lang="nl-BE" smtClean="0"/>
              <a:t>16</a:t>
            </a:fld>
            <a:endParaRPr lang="nl-BE"/>
          </a:p>
        </p:txBody>
      </p:sp>
    </p:spTree>
    <p:extLst>
      <p:ext uri="{BB962C8B-B14F-4D97-AF65-F5344CB8AC3E}">
        <p14:creationId xmlns:p14="http://schemas.microsoft.com/office/powerpoint/2010/main" val="4231572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Daartoe maak je </a:t>
            </a:r>
            <a:r>
              <a:rPr lang="nl-BE" sz="1200" b="1" kern="1200" dirty="0">
                <a:solidFill>
                  <a:schemeClr val="tx1"/>
                </a:solidFill>
                <a:effectLst/>
                <a:latin typeface="+mn-lt"/>
                <a:ea typeface="+mn-ea"/>
                <a:cs typeface="+mn-cs"/>
              </a:rPr>
              <a:t>zichtbaar</a:t>
            </a:r>
            <a:r>
              <a:rPr lang="nl-BE" sz="1200" kern="1200" dirty="0">
                <a:solidFill>
                  <a:schemeClr val="tx1"/>
                </a:solidFill>
                <a:effectLst/>
                <a:latin typeface="+mn-lt"/>
                <a:ea typeface="+mn-ea"/>
                <a:cs typeface="+mn-cs"/>
              </a:rPr>
              <a:t> welke</a:t>
            </a:r>
            <a:r>
              <a:rPr lang="nl-BE" sz="1200" b="1" kern="1200" dirty="0">
                <a:solidFill>
                  <a:schemeClr val="tx1"/>
                </a:solidFill>
                <a:effectLst/>
                <a:latin typeface="+mn-lt"/>
                <a:ea typeface="+mn-ea"/>
                <a:cs typeface="+mn-cs"/>
              </a:rPr>
              <a:t> acties </a:t>
            </a:r>
            <a:r>
              <a:rPr lang="nl-BE" sz="1200" kern="1200" dirty="0">
                <a:solidFill>
                  <a:schemeClr val="tx1"/>
                </a:solidFill>
                <a:effectLst/>
                <a:latin typeface="+mn-lt"/>
                <a:ea typeface="+mn-ea"/>
                <a:cs typeface="+mn-cs"/>
              </a:rPr>
              <a:t>je gerealiseerd hebt en welke </a:t>
            </a:r>
            <a:r>
              <a:rPr lang="nl-BE" sz="1200" b="1" kern="1200" dirty="0">
                <a:solidFill>
                  <a:schemeClr val="tx1"/>
                </a:solidFill>
                <a:effectLst/>
                <a:latin typeface="+mn-lt"/>
                <a:ea typeface="+mn-ea"/>
                <a:cs typeface="+mn-cs"/>
              </a:rPr>
              <a:t>leerweg </a:t>
            </a:r>
            <a:r>
              <a:rPr lang="nl-BE" sz="1200" kern="1200" dirty="0">
                <a:solidFill>
                  <a:schemeClr val="tx1"/>
                </a:solidFill>
                <a:effectLst/>
                <a:latin typeface="+mn-lt"/>
                <a:ea typeface="+mn-ea"/>
                <a:cs typeface="+mn-cs"/>
              </a:rPr>
              <a:t>je daarbij afgelegd hebt. </a:t>
            </a:r>
            <a:endParaRPr lang="nl-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Samen zoek</a:t>
            </a:r>
            <a:r>
              <a:rPr lang="nl-BE" sz="1200" kern="1200" baseline="0" dirty="0">
                <a:solidFill>
                  <a:schemeClr val="tx1"/>
                </a:solidFill>
                <a:effectLst/>
                <a:latin typeface="+mn-lt"/>
                <a:ea typeface="+mn-ea"/>
                <a:cs typeface="+mn-cs"/>
              </a:rPr>
              <a:t> je</a:t>
            </a:r>
            <a:r>
              <a:rPr lang="nl-BE" sz="1200" kern="1200" dirty="0">
                <a:solidFill>
                  <a:schemeClr val="tx1"/>
                </a:solidFill>
                <a:effectLst/>
                <a:latin typeface="+mn-lt"/>
                <a:ea typeface="+mn-ea"/>
                <a:cs typeface="+mn-cs"/>
              </a:rPr>
              <a:t> naar de betekenis van de doelen en acties voor de hele school. Je bereidt voor hoe je de inzichten en ervaringen met de collega’s wil delen. </a:t>
            </a:r>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17</a:t>
            </a:fld>
            <a:endParaRPr lang="nl-BE"/>
          </a:p>
        </p:txBody>
      </p:sp>
    </p:spTree>
    <p:extLst>
      <p:ext uri="{BB962C8B-B14F-4D97-AF65-F5344CB8AC3E}">
        <p14:creationId xmlns:p14="http://schemas.microsoft.com/office/powerpoint/2010/main" val="1437773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Samen verzorg</a:t>
            </a:r>
            <a:r>
              <a:rPr lang="nl-BE" sz="1200" kern="1200" baseline="0" dirty="0">
                <a:solidFill>
                  <a:schemeClr val="tx1"/>
                </a:solidFill>
                <a:effectLst/>
                <a:latin typeface="+mn-lt"/>
                <a:ea typeface="+mn-ea"/>
                <a:cs typeface="+mn-cs"/>
              </a:rPr>
              <a:t> je </a:t>
            </a:r>
            <a:r>
              <a:rPr lang="nl-BE" sz="1200" kern="1200" dirty="0">
                <a:solidFill>
                  <a:schemeClr val="tx1"/>
                </a:solidFill>
                <a:effectLst/>
                <a:latin typeface="+mn-lt"/>
                <a:ea typeface="+mn-ea"/>
                <a:cs typeface="+mn-cs"/>
              </a:rPr>
              <a:t>een </a:t>
            </a:r>
            <a:r>
              <a:rPr lang="nl-BE" sz="1200" b="1" kern="1200" dirty="0">
                <a:solidFill>
                  <a:schemeClr val="tx1"/>
                </a:solidFill>
                <a:effectLst/>
                <a:latin typeface="+mn-lt"/>
                <a:ea typeface="+mn-ea"/>
                <a:cs typeface="+mn-cs"/>
              </a:rPr>
              <a:t>uitwisselmoment </a:t>
            </a:r>
            <a:r>
              <a:rPr lang="nl-BE" sz="1200" kern="1200" dirty="0">
                <a:solidFill>
                  <a:schemeClr val="tx1"/>
                </a:solidFill>
                <a:effectLst/>
                <a:latin typeface="+mn-lt"/>
                <a:ea typeface="+mn-ea"/>
                <a:cs typeface="+mn-cs"/>
              </a:rPr>
              <a:t>met het bredere schoolteam. Dit kan wegvallen wanneer het hele schoolteam alle sessies al samen heeft gevolgd.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De feedback van de collega’s en de school uit de online meetinstrumenten kan je eventueel </a:t>
            </a:r>
            <a:r>
              <a:rPr lang="nl-BE" sz="1200" kern="1200" baseline="0" dirty="0">
                <a:solidFill>
                  <a:schemeClr val="tx1"/>
                </a:solidFill>
                <a:effectLst/>
                <a:latin typeface="+mn-lt"/>
                <a:ea typeface="+mn-ea"/>
                <a:cs typeface="+mn-cs"/>
              </a:rPr>
              <a:t>benutten om </a:t>
            </a:r>
            <a:r>
              <a:rPr lang="nl-BE" sz="1200" kern="1200" dirty="0">
                <a:solidFill>
                  <a:schemeClr val="tx1"/>
                </a:solidFill>
                <a:effectLst/>
                <a:latin typeface="+mn-lt"/>
                <a:ea typeface="+mn-ea"/>
                <a:cs typeface="+mn-cs"/>
              </a:rPr>
              <a:t>leerkansen en acties voor de hele school</a:t>
            </a:r>
            <a:r>
              <a:rPr lang="nl-BE" sz="1200" kern="1200" baseline="0" dirty="0">
                <a:solidFill>
                  <a:schemeClr val="tx1"/>
                </a:solidFill>
                <a:effectLst/>
                <a:latin typeface="+mn-lt"/>
                <a:ea typeface="+mn-ea"/>
                <a:cs typeface="+mn-cs"/>
              </a:rPr>
              <a:t> te bepalen.</a:t>
            </a:r>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18</a:t>
            </a:fld>
            <a:endParaRPr lang="nl-BE"/>
          </a:p>
        </p:txBody>
      </p:sp>
    </p:spTree>
    <p:extLst>
      <p:ext uri="{BB962C8B-B14F-4D97-AF65-F5344CB8AC3E}">
        <p14:creationId xmlns:p14="http://schemas.microsoft.com/office/powerpoint/2010/main" val="1933597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Aan het einde van het traject </a:t>
            </a:r>
            <a:r>
              <a:rPr lang="nl-BE" sz="1200" b="1" kern="1200" dirty="0">
                <a:solidFill>
                  <a:schemeClr val="tx1"/>
                </a:solidFill>
                <a:effectLst/>
                <a:latin typeface="+mn-lt"/>
                <a:ea typeface="+mn-ea"/>
                <a:cs typeface="+mn-cs"/>
              </a:rPr>
              <a:t>blik je terug </a:t>
            </a:r>
            <a:r>
              <a:rPr lang="nl-BE" sz="1200" kern="1200" dirty="0">
                <a:solidFill>
                  <a:schemeClr val="tx1"/>
                </a:solidFill>
                <a:effectLst/>
                <a:latin typeface="+mn-lt"/>
                <a:ea typeface="+mn-ea"/>
                <a:cs typeface="+mn-cs"/>
              </a:rPr>
              <a:t>op de vooropgestelde doelen en de afgelegde weg. Je </a:t>
            </a:r>
            <a:r>
              <a:rPr lang="nl-BE" sz="1200" b="1" kern="1200" dirty="0">
                <a:solidFill>
                  <a:schemeClr val="tx1"/>
                </a:solidFill>
                <a:effectLst/>
                <a:latin typeface="+mn-lt"/>
                <a:ea typeface="+mn-ea"/>
                <a:cs typeface="+mn-cs"/>
              </a:rPr>
              <a:t>blikt vooruit </a:t>
            </a:r>
            <a:r>
              <a:rPr lang="nl-BE" sz="1200" kern="1200" dirty="0">
                <a:solidFill>
                  <a:schemeClr val="tx1"/>
                </a:solidFill>
                <a:effectLst/>
                <a:latin typeface="+mn-lt"/>
                <a:ea typeface="+mn-ea"/>
                <a:cs typeface="+mn-cs"/>
              </a:rPr>
              <a:t>naar het volgend schooljaar en bepaalt waar nodig nieuwe doelen of vervolgacties. </a:t>
            </a:r>
            <a:r>
              <a:rPr lang="nl-BE" sz="1200" kern="1200" baseline="0" dirty="0">
                <a:solidFill>
                  <a:schemeClr val="tx1"/>
                </a:solidFill>
                <a:effectLst/>
                <a:latin typeface="+mn-lt"/>
                <a:ea typeface="+mn-ea"/>
                <a:cs typeface="+mn-cs"/>
              </a:rPr>
              <a:t>Op die manier probeer je het potentieel van het schoolteam blijvend te versterken.</a:t>
            </a:r>
            <a:r>
              <a:rPr lang="nl-BE" sz="1200" kern="1200" dirty="0">
                <a:solidFill>
                  <a:schemeClr val="tx1"/>
                </a:solidFill>
                <a:effectLst/>
                <a:latin typeface="+mn-lt"/>
                <a:ea typeface="+mn-ea"/>
                <a:cs typeface="+mn-cs"/>
              </a:rPr>
              <a:t> Hopelijk wordt dit een boeiend en leerrijk</a:t>
            </a:r>
            <a:r>
              <a:rPr lang="nl-BE" sz="1200" kern="1200" baseline="0" dirty="0">
                <a:solidFill>
                  <a:schemeClr val="tx1"/>
                </a:solidFill>
                <a:effectLst/>
                <a:latin typeface="+mn-lt"/>
                <a:ea typeface="+mn-ea"/>
                <a:cs typeface="+mn-cs"/>
              </a:rPr>
              <a:t> </a:t>
            </a:r>
            <a:r>
              <a:rPr lang="nl-BE" sz="1200" kern="1200" dirty="0">
                <a:solidFill>
                  <a:schemeClr val="tx1"/>
                </a:solidFill>
                <a:effectLst/>
                <a:latin typeface="+mn-lt"/>
                <a:ea typeface="+mn-ea"/>
                <a:cs typeface="+mn-cs"/>
              </a:rPr>
              <a:t>traject.</a:t>
            </a: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19</a:t>
            </a:fld>
            <a:endParaRPr lang="nl-BE"/>
          </a:p>
        </p:txBody>
      </p:sp>
    </p:spTree>
    <p:extLst>
      <p:ext uri="{BB962C8B-B14F-4D97-AF65-F5344CB8AC3E}">
        <p14:creationId xmlns:p14="http://schemas.microsoft.com/office/powerpoint/2010/main" val="1431988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latin typeface="+mn-lt"/>
                <a:ea typeface="+mn-ea"/>
                <a:cs typeface="+mn-cs"/>
              </a:rPr>
              <a:t>Dit visuele schema geeft de doelen weer waar dit professionaliseringstraject zich op richt.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De</a:t>
            </a:r>
            <a:r>
              <a:rPr lang="nl-BE" b="1" baseline="0" dirty="0"/>
              <a:t> </a:t>
            </a:r>
            <a:r>
              <a:rPr lang="nl-BE" b="1" dirty="0"/>
              <a:t>algemene doelstelling van</a:t>
            </a:r>
            <a:r>
              <a:rPr lang="nl-BE" b="1" baseline="0" dirty="0"/>
              <a:t> </a:t>
            </a:r>
            <a:r>
              <a:rPr lang="nl-BE" b="1" baseline="0" dirty="0" err="1"/>
              <a:t>Potential</a:t>
            </a:r>
            <a:r>
              <a:rPr lang="nl-BE" b="1" baseline="0" dirty="0"/>
              <a:t> </a:t>
            </a:r>
            <a:r>
              <a:rPr lang="nl-BE" baseline="0" dirty="0"/>
              <a:t>is </a:t>
            </a:r>
            <a:r>
              <a:rPr lang="nl-BE" dirty="0"/>
              <a:t>om leerkrachten sterker</a:t>
            </a:r>
            <a:r>
              <a:rPr lang="nl-BE" baseline="0" dirty="0"/>
              <a:t> te maken en samen te professionaliseren gericht op</a:t>
            </a:r>
            <a:r>
              <a:rPr lang="nl-BE" dirty="0"/>
              <a:t> inclusieve leeromgevingen. Daarmee bedoelen wij leeromgevingen die kwaliteitsvol onderwijs mogelijk maken voor alle leerlingen. Als we alle leerlingen zeggen, bedoelen we ook werkelijk </a:t>
            </a:r>
            <a:r>
              <a:rPr lang="nl-BE" dirty="0" err="1"/>
              <a:t>àlle</a:t>
            </a:r>
            <a:r>
              <a:rPr lang="nl-BE" dirty="0"/>
              <a:t> leerlingen. Bepaalde leerlingen verdienen daarbij specifieke aandacht, omdat ze meer risico lopen om niet mee te kunnen participeren in het klasgebeuren. In een inclusieve leeromgeving komen alle leerlingen tot leren, ongeacht </a:t>
            </a:r>
            <a:r>
              <a:rPr lang="nl-BE" dirty="0" err="1"/>
              <a:t>ongeacht</a:t>
            </a:r>
            <a:r>
              <a:rPr lang="nl-BE" dirty="0"/>
              <a:t> hun etnische afkomst, hun socio-economische status, hun religie, hun gender en hun mogelijkheden </a:t>
            </a:r>
            <a:r>
              <a:rPr lang="nl-NL" dirty="0"/>
              <a:t>op cognitief vlak, op sociaal-emotioneel vlak, qua taal en motoriek</a:t>
            </a:r>
            <a:r>
              <a:rPr lang="nl-BE" dirty="0"/>
              <a:t>. Daarbij houden we alvast ook rekening met het wetenschappelijke inzicht dat deze vijf belangrijke domeinen van diversiteit elkaar ook doorkruisen en beïnvloeden (Mitchell, 2018). </a:t>
            </a:r>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br>
              <a:rPr lang="nl-BE" sz="1200" kern="1200" dirty="0">
                <a:solidFill>
                  <a:schemeClr val="tx1"/>
                </a:solidFill>
                <a:latin typeface="+mn-lt"/>
                <a:ea typeface="+mn-ea"/>
                <a:cs typeface="+mn-cs"/>
              </a:rPr>
            </a:br>
            <a:r>
              <a:rPr lang="nl-BE" sz="1200" kern="1200" dirty="0">
                <a:solidFill>
                  <a:schemeClr val="tx1"/>
                </a:solidFill>
                <a:latin typeface="+mn-lt"/>
                <a:ea typeface="+mn-ea"/>
                <a:cs typeface="+mn-cs"/>
              </a:rPr>
              <a:t>Om dit algemene  doel te bereiken zijn er twee concretere doelstellingen geformuleerd.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kern="1200" dirty="0">
                <a:solidFill>
                  <a:schemeClr val="tx1"/>
                </a:solidFill>
                <a:latin typeface="+mn-lt"/>
                <a:ea typeface="+mn-ea"/>
                <a:cs typeface="+mn-cs"/>
              </a:rPr>
              <a:t>Doel 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kern="1200" dirty="0">
                <a:solidFill>
                  <a:schemeClr val="tx1"/>
                </a:solidFill>
                <a:latin typeface="+mn-lt"/>
                <a:ea typeface="+mn-ea"/>
                <a:cs typeface="+mn-cs"/>
              </a:rPr>
              <a:t>Doel B</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a:solidFill>
                <a:schemeClr val="tx1"/>
              </a:solidFill>
              <a:latin typeface="+mn-lt"/>
              <a:ea typeface="+mn-ea"/>
              <a:cs typeface="+mn-cs"/>
            </a:endParaRPr>
          </a:p>
          <a:p>
            <a:r>
              <a:rPr lang="nl-BE" dirty="0"/>
              <a:t>Leerkrachten kunnen zich in dit algemeen doel van kwaliteitsvol onderwijs voor alle leerlingen meestal gemakkelijk vinden. Natuurlijk doen zij hun best om goed onderwijs te creëren waarin elke leerling tot leren kan komen. Maar wat betekent dit concreet? Waar moeten ze juist op inzetten? Daar is al heel wat onderzoek naar gebeurd. Er blijken twee hefbomen te zijn die in belangrijke mate bijdragen aan het realiseren van inclusief onderwijs in de praktijk. </a:t>
            </a:r>
          </a:p>
          <a:p>
            <a:r>
              <a:rPr lang="nl-BE" dirty="0"/>
              <a:t>De eerste hefboom is diversiteit waarderen en benutten. Dat gaat verder dan louter omgaan met diversiteit op het moment dat je ermee geconfronteerd wordt. Het betekent dat je diversiteit niet zozeer als een probleem ziet, maar als een meerwaarde die heel wat kansen biedt om van elkaar te leren. </a:t>
            </a:r>
          </a:p>
          <a:p>
            <a:r>
              <a:rPr lang="nl-BE" dirty="0"/>
              <a:t>Een tweede hefboom blijkt het verbindend samenwerken. Elke keer als je inzet op de samenwerking met en de verbinding tussen leerlingen, ouders, collega’s en/of andere partners, verhoog je de kans dat je effectieve manieren vindt om het onderwijs beter te kunnen afstemmen op de noden van alle leerlingen.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kern="1200" dirty="0">
                <a:solidFill>
                  <a:schemeClr val="tx1"/>
                </a:solidFill>
                <a:latin typeface="+mn-lt"/>
                <a:ea typeface="+mn-ea"/>
                <a:cs typeface="+mn-cs"/>
              </a:rPr>
              <a:t>In dit traject van professionele ontwikkeling vormen deze beide doelen concrete hefbomen om onze competentiegroei te ondersteunen.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a:solidFill>
                <a:schemeClr val="tx1"/>
              </a:solidFill>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C041B9C8-7135-454D-84C4-4403F2A3B2CA}" type="slidenum">
              <a:rPr lang="nl-BE" smtClean="0"/>
              <a:t>2</a:t>
            </a:fld>
            <a:endParaRPr lang="nl-BE"/>
          </a:p>
        </p:txBody>
      </p:sp>
    </p:spTree>
    <p:extLst>
      <p:ext uri="{BB962C8B-B14F-4D97-AF65-F5344CB8AC3E}">
        <p14:creationId xmlns:p14="http://schemas.microsoft.com/office/powerpoint/2010/main" val="1179155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20</a:t>
            </a:fld>
            <a:endParaRPr lang="nl-BE"/>
          </a:p>
        </p:txBody>
      </p:sp>
    </p:spTree>
    <p:extLst>
      <p:ext uri="{BB962C8B-B14F-4D97-AF65-F5344CB8AC3E}">
        <p14:creationId xmlns:p14="http://schemas.microsoft.com/office/powerpoint/2010/main" val="3322458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Het </a:t>
            </a:r>
            <a:r>
              <a:rPr lang="nl-BE" sz="1200" b="1" kern="1200" dirty="0">
                <a:solidFill>
                  <a:schemeClr val="tx1"/>
                </a:solidFill>
                <a:effectLst/>
                <a:latin typeface="+mn-lt"/>
                <a:ea typeface="+mn-ea"/>
                <a:cs typeface="+mn-cs"/>
              </a:rPr>
              <a:t>professionaliseringstraject</a:t>
            </a:r>
            <a:r>
              <a:rPr lang="nl-BE" sz="1200" kern="1200" dirty="0">
                <a:solidFill>
                  <a:schemeClr val="tx1"/>
                </a:solidFill>
                <a:effectLst/>
                <a:latin typeface="+mn-lt"/>
                <a:ea typeface="+mn-ea"/>
                <a:cs typeface="+mn-cs"/>
              </a:rPr>
              <a:t> bevat</a:t>
            </a:r>
            <a:r>
              <a:rPr lang="nl-BE" dirty="0"/>
              <a:t> drie opeenvolgende fasen, </a:t>
            </a:r>
            <a:r>
              <a:rPr lang="nl-BE" sz="1200" kern="1200" dirty="0">
                <a:solidFill>
                  <a:schemeClr val="tx1"/>
                </a:solidFill>
                <a:effectLst/>
                <a:latin typeface="+mn-lt"/>
                <a:ea typeface="+mn-ea"/>
                <a:cs typeface="+mn-cs"/>
              </a:rPr>
              <a:t>met achtereenvolgens </a:t>
            </a:r>
            <a:r>
              <a:rPr lang="nl-BE" sz="1200" b="1" kern="1200" dirty="0">
                <a:solidFill>
                  <a:schemeClr val="tx1"/>
                </a:solidFill>
                <a:effectLst/>
                <a:latin typeface="+mn-lt"/>
                <a:ea typeface="+mn-ea"/>
                <a:cs typeface="+mn-cs"/>
              </a:rPr>
              <a:t>drie aspecten in de focus</a:t>
            </a:r>
            <a:r>
              <a:rPr lang="nl-BE" sz="1200" kern="1200" dirty="0">
                <a:solidFill>
                  <a:schemeClr val="tx1"/>
                </a:solidFill>
                <a:effectLst/>
                <a:latin typeface="+mn-lt"/>
                <a:ea typeface="+mn-ea"/>
                <a:cs typeface="+mn-cs"/>
              </a:rPr>
              <a:t>.</a:t>
            </a:r>
            <a:r>
              <a:rPr lang="nl-BE" sz="1200" b="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De focus is wat op de voorgrond komt, een soort ruggengraat samengevat in A-B-C. </a:t>
            </a:r>
            <a:r>
              <a:rPr lang="nl-BE" sz="1200" b="1"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pPr lvl="0"/>
            <a:r>
              <a:rPr lang="nl-BE" sz="1200" b="1" kern="1200" dirty="0">
                <a:solidFill>
                  <a:schemeClr val="tx1"/>
                </a:solidFill>
                <a:effectLst/>
                <a:latin typeface="+mn-lt"/>
                <a:ea typeface="+mn-ea"/>
                <a:cs typeface="+mn-cs"/>
              </a:rPr>
              <a:t>Focus A</a:t>
            </a:r>
            <a:r>
              <a:rPr lang="nl-BE" sz="1200" kern="1200" dirty="0">
                <a:solidFill>
                  <a:schemeClr val="tx1"/>
                </a:solidFill>
                <a:effectLst/>
                <a:latin typeface="+mn-lt"/>
                <a:ea typeface="+mn-ea"/>
                <a:cs typeface="+mn-cs"/>
              </a:rPr>
              <a:t>: scherp in beeld krijgen wat jij precies wil bereiken om de leeromgeving in jouw praktijk inclusiever te maken: waar wil jij nog in groeien?</a:t>
            </a:r>
          </a:p>
          <a:p>
            <a:pPr lvl="0"/>
            <a:r>
              <a:rPr lang="nl-BE" sz="1200" b="1" kern="1200" dirty="0">
                <a:solidFill>
                  <a:schemeClr val="tx1"/>
                </a:solidFill>
                <a:effectLst/>
                <a:latin typeface="+mn-lt"/>
                <a:ea typeface="+mn-ea"/>
                <a:cs typeface="+mn-cs"/>
              </a:rPr>
              <a:t>Focus B</a:t>
            </a:r>
            <a:r>
              <a:rPr lang="nl-BE" sz="1200" kern="1200" dirty="0">
                <a:solidFill>
                  <a:schemeClr val="tx1"/>
                </a:solidFill>
                <a:effectLst/>
                <a:latin typeface="+mn-lt"/>
                <a:ea typeface="+mn-ea"/>
                <a:cs typeface="+mn-cs"/>
              </a:rPr>
              <a:t>: acties realiseren om jouw klas of school inclusiever te maken en nadenken over wie of wat jou daarbij kan ondersteunen. </a:t>
            </a:r>
          </a:p>
          <a:p>
            <a:pPr lvl="0"/>
            <a:r>
              <a:rPr lang="nl-BE" sz="1200" b="1" kern="1200" dirty="0">
                <a:solidFill>
                  <a:schemeClr val="tx1"/>
                </a:solidFill>
                <a:effectLst/>
                <a:latin typeface="+mn-lt"/>
                <a:ea typeface="+mn-ea"/>
                <a:cs typeface="+mn-cs"/>
              </a:rPr>
              <a:t>Focus C</a:t>
            </a:r>
            <a:r>
              <a:rPr lang="nl-BE" sz="1200" kern="1200" dirty="0">
                <a:solidFill>
                  <a:schemeClr val="tx1"/>
                </a:solidFill>
                <a:effectLst/>
                <a:latin typeface="+mn-lt"/>
                <a:ea typeface="+mn-ea"/>
                <a:cs typeface="+mn-cs"/>
              </a:rPr>
              <a:t>: de kennis en ervaringen die je opdeed tijdens je leerproces delen met je schoolteam en verankeren in het schoolbeleid.</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De focus betekent dat je weliswaar op iets mikt, maar tegelijk ook breder kan blijven werken. Het is niet kunstmatig alsof er bij focus A nog geen acties zijn en bij focus B geen doel meer kan bijkomen. Wel wil dit jou en je collega’s helpen om niet te snel tot instant oplossingen te willen overgaan. Zolang je doel nog niet helder is en je een onvoldoende breed beeld hebt van wat er speelt op vlak van inclusie, diversiteit en samenwerking in jullie reële context, heeft het weinig zin om hulpbronnen te verkennen of acties uit te proberen. Wij plannen hulpbronnen en acties dus doelgericht in. Geleidelijk aan verleggen we de focus ook meer naar verbreding en verankering in het bredere schoolteam en schoolbeleid en naar jullie diverse partners toe.</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Het </a:t>
            </a:r>
            <a:r>
              <a:rPr lang="nl-BE" b="1" dirty="0"/>
              <a:t>basistraject</a:t>
            </a:r>
            <a:r>
              <a:rPr lang="nl-BE" dirty="0"/>
              <a:t> dat we voorstellen is een modeltraject met </a:t>
            </a:r>
            <a:r>
              <a:rPr lang="nl-BE" sz="1200" b="1" kern="1200" dirty="0">
                <a:solidFill>
                  <a:schemeClr val="tx1"/>
                </a:solidFill>
                <a:effectLst/>
                <a:latin typeface="+mn-lt"/>
                <a:ea typeface="+mn-ea"/>
                <a:cs typeface="+mn-cs"/>
              </a:rPr>
              <a:t>acht sessies van 3u. </a:t>
            </a:r>
            <a:endParaRPr lang="nl-BE"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Dat is best wel </a:t>
            </a:r>
            <a:r>
              <a:rPr lang="nl-BE" b="1" dirty="0"/>
              <a:t>intensief</a:t>
            </a:r>
            <a:r>
              <a:rPr lang="nl-BE" dirty="0"/>
              <a:t>. Het is nochtans bewust zo voorzien, omdat uit wetenschappelijke metastudies blijkt dat trajecten die voldoende langdurig en intensief zijn, meer kans hebben te leiden tot effectieve professionalisering en tot transfer van het geleerde naar de praktijk. Zo besloten </a:t>
            </a:r>
            <a:r>
              <a:rPr lang="nl-BE" dirty="0" err="1"/>
              <a:t>Merchie</a:t>
            </a:r>
            <a:r>
              <a:rPr lang="nl-BE" dirty="0"/>
              <a:t> e.a. (2015) dat daartoe gemiddeld minstens 20 contacturen nodig zijn. Dat kan je in dit modeltraject dus realiseren.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Je kan deze bijeenkomsten uiteraard spreiden over de termijn die je school nodig heeft. Wij denken dat je er zeker een volledig schooljaar voor nodig hebt.</a:t>
            </a:r>
          </a:p>
          <a:p>
            <a:pPr lvl="0"/>
            <a:endParaRPr lang="nl-BE" sz="1200" kern="1200" dirty="0">
              <a:solidFill>
                <a:schemeClr val="tx1"/>
              </a:solidFill>
              <a:effectLst/>
              <a:latin typeface="+mn-lt"/>
              <a:ea typeface="+mn-ea"/>
              <a:cs typeface="+mn-cs"/>
            </a:endParaRPr>
          </a:p>
          <a:p>
            <a:pPr marL="171450" indent="-171450">
              <a:buFontTx/>
              <a:buChar char="-"/>
            </a:pPr>
            <a:endParaRPr lang="nl-BE" dirty="0"/>
          </a:p>
          <a:p>
            <a:pPr marL="171450" indent="-171450">
              <a:buFontTx/>
              <a:buChar char="-"/>
            </a:pPr>
            <a:endParaRPr lang="nl-BE" dirty="0"/>
          </a:p>
          <a:p>
            <a:pPr marL="0" indent="0">
              <a:buFontTx/>
              <a:buNone/>
            </a:pPr>
            <a:endParaRPr lang="nl-BE" dirty="0"/>
          </a:p>
        </p:txBody>
      </p:sp>
      <p:sp>
        <p:nvSpPr>
          <p:cNvPr id="4" name="Tijdelijke aanduiding voor dianummer 3"/>
          <p:cNvSpPr>
            <a:spLocks noGrp="1"/>
          </p:cNvSpPr>
          <p:nvPr>
            <p:ph type="sldNum" sz="quarter" idx="10"/>
          </p:nvPr>
        </p:nvSpPr>
        <p:spPr/>
        <p:txBody>
          <a:bodyPr/>
          <a:lstStyle/>
          <a:p>
            <a:fld id="{C041B9C8-7135-454D-84C4-4403F2A3B2CA}" type="slidenum">
              <a:rPr lang="nl-BE" smtClean="0"/>
              <a:t>3</a:t>
            </a:fld>
            <a:endParaRPr lang="nl-BE"/>
          </a:p>
        </p:txBody>
      </p:sp>
    </p:spTree>
    <p:extLst>
      <p:ext uri="{BB962C8B-B14F-4D97-AF65-F5344CB8AC3E}">
        <p14:creationId xmlns:p14="http://schemas.microsoft.com/office/powerpoint/2010/main" val="1940375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200" kern="1200" baseline="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Om het gehele traject te kunnen doorlopen, kom je bijeen met een kernteam.</a:t>
            </a:r>
            <a:r>
              <a:rPr lang="nl-BE" sz="1200" kern="1200" baseline="0" dirty="0">
                <a:solidFill>
                  <a:schemeClr val="tx1"/>
                </a:solidFill>
                <a:effectLst/>
                <a:latin typeface="+mn-lt"/>
                <a:ea typeface="+mn-ea"/>
                <a:cs typeface="+mn-cs"/>
              </a:rPr>
              <a:t> </a:t>
            </a:r>
            <a:r>
              <a:rPr lang="nl-BE" sz="1200" kern="1200" dirty="0">
                <a:solidFill>
                  <a:schemeClr val="tx1"/>
                </a:solidFill>
                <a:effectLst/>
                <a:latin typeface="+mn-lt"/>
                <a:ea typeface="+mn-ea"/>
                <a:cs typeface="+mn-cs"/>
              </a:rPr>
              <a:t>Meestal</a:t>
            </a:r>
            <a:r>
              <a:rPr lang="nl-BE" sz="1200" kern="1200" baseline="0" dirty="0">
                <a:solidFill>
                  <a:schemeClr val="tx1"/>
                </a:solidFill>
                <a:effectLst/>
                <a:latin typeface="+mn-lt"/>
                <a:ea typeface="+mn-ea"/>
                <a:cs typeface="+mn-cs"/>
              </a:rPr>
              <a:t> zijn daarvoor </a:t>
            </a:r>
            <a:r>
              <a:rPr lang="nl-BE" sz="1200" kern="1200" dirty="0">
                <a:solidFill>
                  <a:schemeClr val="tx1"/>
                </a:solidFill>
                <a:effectLst/>
                <a:latin typeface="+mn-lt"/>
                <a:ea typeface="+mn-ea"/>
                <a:cs typeface="+mn-cs"/>
              </a:rPr>
              <a:t>4</a:t>
            </a:r>
            <a:r>
              <a:rPr lang="nl-BE" sz="1200" kern="1200" baseline="0" dirty="0">
                <a:solidFill>
                  <a:schemeClr val="tx1"/>
                </a:solidFill>
                <a:effectLst/>
                <a:latin typeface="+mn-lt"/>
                <a:ea typeface="+mn-ea"/>
                <a:cs typeface="+mn-cs"/>
              </a:rPr>
              <a:t> tot 10 leerkrachten aangesproken. </a:t>
            </a:r>
          </a:p>
          <a:p>
            <a:r>
              <a:rPr lang="nl-BE" sz="1200" kern="1200" baseline="0" dirty="0">
                <a:solidFill>
                  <a:schemeClr val="tx1"/>
                </a:solidFill>
                <a:effectLst/>
                <a:latin typeface="+mn-lt"/>
                <a:ea typeface="+mn-ea"/>
                <a:cs typeface="+mn-cs"/>
              </a:rPr>
              <a:t>Sommige scholen doorlopen het traject meteen met het hele schoolteam. Dan zijn er enkele sessies minder nodig, omdat er geen kennisdeling meer nodig is vanuit het kernteam naar het bredere schoolteam.</a:t>
            </a:r>
          </a:p>
          <a:p>
            <a:endParaRPr lang="nl-BE" sz="1200" kern="1200" baseline="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4</a:t>
            </a:fld>
            <a:endParaRPr lang="nl-BE"/>
          </a:p>
        </p:txBody>
      </p:sp>
    </p:spTree>
    <p:extLst>
      <p:ext uri="{BB962C8B-B14F-4D97-AF65-F5344CB8AC3E}">
        <p14:creationId xmlns:p14="http://schemas.microsoft.com/office/powerpoint/2010/main" val="1293406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dirty="0"/>
              <a:t>In de eerste fase komen we tot doelen op basis van de realiteit in jouw context</a:t>
            </a:r>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C041B9C8-7135-454D-84C4-4403F2A3B2CA}" type="slidenum">
              <a:rPr lang="nl-BE" smtClean="0"/>
              <a:t>5</a:t>
            </a:fld>
            <a:endParaRPr lang="nl-BE"/>
          </a:p>
        </p:txBody>
      </p:sp>
    </p:spTree>
    <p:extLst>
      <p:ext uri="{BB962C8B-B14F-4D97-AF65-F5344CB8AC3E}">
        <p14:creationId xmlns:p14="http://schemas.microsoft.com/office/powerpoint/2010/main" val="1112344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Je</a:t>
            </a:r>
            <a:r>
              <a:rPr lang="nl-BE" sz="1200" kern="1200" baseline="0" dirty="0">
                <a:solidFill>
                  <a:schemeClr val="tx1"/>
                </a:solidFill>
                <a:effectLst/>
                <a:latin typeface="+mn-lt"/>
                <a:ea typeface="+mn-ea"/>
                <a:cs typeface="+mn-cs"/>
              </a:rPr>
              <a:t> staat</a:t>
            </a:r>
            <a:r>
              <a:rPr lang="nl-BE" sz="1200" kern="1200" dirty="0">
                <a:solidFill>
                  <a:schemeClr val="tx1"/>
                </a:solidFill>
                <a:effectLst/>
                <a:latin typeface="+mn-lt"/>
                <a:ea typeface="+mn-ea"/>
                <a:cs typeface="+mn-cs"/>
              </a:rPr>
              <a:t> stil bij wat </a:t>
            </a:r>
            <a:r>
              <a:rPr lang="nl-BE" sz="1200" b="1" kern="1200" dirty="0">
                <a:solidFill>
                  <a:schemeClr val="tx1"/>
                </a:solidFill>
                <a:effectLst/>
                <a:latin typeface="+mn-lt"/>
                <a:ea typeface="+mn-ea"/>
                <a:cs typeface="+mn-cs"/>
              </a:rPr>
              <a:t>diversiteit, verbindend samenwerken</a:t>
            </a:r>
            <a:r>
              <a:rPr lang="nl-BE" sz="1200" kern="1200" dirty="0">
                <a:solidFill>
                  <a:schemeClr val="tx1"/>
                </a:solidFill>
                <a:effectLst/>
                <a:latin typeface="+mn-lt"/>
                <a:ea typeface="+mn-ea"/>
                <a:cs typeface="+mn-cs"/>
              </a:rPr>
              <a:t> en een </a:t>
            </a:r>
            <a:r>
              <a:rPr lang="nl-BE" sz="1200" b="1" kern="1200" dirty="0">
                <a:solidFill>
                  <a:schemeClr val="tx1"/>
                </a:solidFill>
                <a:effectLst/>
                <a:latin typeface="+mn-lt"/>
                <a:ea typeface="+mn-ea"/>
                <a:cs typeface="+mn-cs"/>
              </a:rPr>
              <a:t>inclusieve leeromgeving</a:t>
            </a:r>
            <a:r>
              <a:rPr lang="nl-BE" sz="1200" kern="1200" dirty="0">
                <a:solidFill>
                  <a:schemeClr val="tx1"/>
                </a:solidFill>
                <a:effectLst/>
                <a:latin typeface="+mn-lt"/>
                <a:ea typeface="+mn-ea"/>
                <a:cs typeface="+mn-cs"/>
              </a:rPr>
              <a:t> voor jou en j</a:t>
            </a:r>
            <a:r>
              <a:rPr lang="nl-BE" sz="1200" kern="1200" baseline="0" dirty="0">
                <a:solidFill>
                  <a:schemeClr val="tx1"/>
                </a:solidFill>
                <a:effectLst/>
                <a:latin typeface="+mn-lt"/>
                <a:ea typeface="+mn-ea"/>
                <a:cs typeface="+mn-cs"/>
              </a:rPr>
              <a:t>e school </a:t>
            </a:r>
            <a:r>
              <a:rPr lang="nl-BE" sz="1200" kern="1200" dirty="0">
                <a:solidFill>
                  <a:schemeClr val="tx1"/>
                </a:solidFill>
                <a:effectLst/>
                <a:latin typeface="+mn-lt"/>
                <a:ea typeface="+mn-ea"/>
                <a:cs typeface="+mn-cs"/>
              </a:rPr>
              <a:t>betekenen. </a:t>
            </a:r>
            <a:endParaRPr lang="nl-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Je </a:t>
            </a:r>
            <a:r>
              <a:rPr lang="nl-BE" sz="1200" b="1" kern="1200" dirty="0">
                <a:solidFill>
                  <a:schemeClr val="tx1"/>
                </a:solidFill>
                <a:effectLst/>
                <a:latin typeface="+mn-lt"/>
                <a:ea typeface="+mn-ea"/>
                <a:cs typeface="+mn-cs"/>
              </a:rPr>
              <a:t>verkent</a:t>
            </a:r>
            <a:r>
              <a:rPr lang="nl-BE" sz="1200" kern="1200" dirty="0">
                <a:solidFill>
                  <a:schemeClr val="tx1"/>
                </a:solidFill>
                <a:effectLst/>
                <a:latin typeface="+mn-lt"/>
                <a:ea typeface="+mn-ea"/>
                <a:cs typeface="+mn-cs"/>
              </a:rPr>
              <a:t> daarbij je sterktes en uitdagingen. Van daaruit denk je na over een </a:t>
            </a:r>
            <a:r>
              <a:rPr lang="nl-BE" sz="1200" b="1" kern="1200" dirty="0">
                <a:solidFill>
                  <a:schemeClr val="tx1"/>
                </a:solidFill>
                <a:effectLst/>
                <a:latin typeface="+mn-lt"/>
                <a:ea typeface="+mn-ea"/>
                <a:cs typeface="+mn-cs"/>
              </a:rPr>
              <a:t>concrete leervraag</a:t>
            </a:r>
            <a:r>
              <a:rPr lang="nl-BE" sz="1200" b="1" kern="1200" baseline="0" dirty="0">
                <a:solidFill>
                  <a:schemeClr val="tx1"/>
                </a:solidFill>
                <a:effectLst/>
                <a:latin typeface="+mn-lt"/>
                <a:ea typeface="+mn-ea"/>
                <a:cs typeface="+mn-cs"/>
              </a:rPr>
              <a:t> of </a:t>
            </a:r>
            <a:r>
              <a:rPr lang="nl-BE" sz="1200" b="1" kern="1200" dirty="0">
                <a:solidFill>
                  <a:schemeClr val="tx1"/>
                </a:solidFill>
                <a:effectLst/>
                <a:latin typeface="+mn-lt"/>
                <a:ea typeface="+mn-ea"/>
                <a:cs typeface="+mn-cs"/>
              </a:rPr>
              <a:t>doel</a:t>
            </a:r>
            <a:r>
              <a:rPr lang="nl-BE" sz="1200" kern="1200" dirty="0">
                <a:solidFill>
                  <a:schemeClr val="tx1"/>
                </a:solidFill>
                <a:effectLst/>
                <a:latin typeface="+mn-lt"/>
                <a:ea typeface="+mn-ea"/>
                <a:cs typeface="+mn-cs"/>
              </a:rPr>
              <a:t>: iets waar je op vastloopt, wat je wil aanpakken of wat je samen met collega’s wil veranderen.</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6</a:t>
            </a:fld>
            <a:endParaRPr lang="nl-BE"/>
          </a:p>
        </p:txBody>
      </p:sp>
    </p:spTree>
    <p:extLst>
      <p:ext uri="{BB962C8B-B14F-4D97-AF65-F5344CB8AC3E}">
        <p14:creationId xmlns:p14="http://schemas.microsoft.com/office/powerpoint/2010/main" val="710695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Daaruit volgt de </a:t>
            </a:r>
            <a:r>
              <a:rPr lang="nl-NL" sz="1200" b="1" i="0" kern="1200" dirty="0">
                <a:solidFill>
                  <a:schemeClr val="tx1"/>
                </a:solidFill>
                <a:effectLst/>
                <a:latin typeface="+mn-lt"/>
                <a:ea typeface="+mn-ea"/>
                <a:cs typeface="+mn-cs"/>
              </a:rPr>
              <a:t>opdracht </a:t>
            </a:r>
            <a:r>
              <a:rPr lang="nl-NL" sz="1200" b="0" i="0" kern="1200" dirty="0">
                <a:solidFill>
                  <a:schemeClr val="tx1"/>
                </a:solidFill>
                <a:effectLst/>
                <a:latin typeface="+mn-lt"/>
                <a:ea typeface="+mn-ea"/>
                <a:cs typeface="+mn-cs"/>
              </a:rPr>
              <a:t>om met een inclusieve bril in beeld te brengen hoe jij omgaat met diversiteit in de klaspraktijk. Je</a:t>
            </a:r>
            <a:r>
              <a:rPr lang="nl-NL" sz="1200" b="0" i="0" kern="1200" baseline="0" dirty="0">
                <a:solidFill>
                  <a:schemeClr val="tx1"/>
                </a:solidFill>
                <a:effectLst/>
                <a:latin typeface="+mn-lt"/>
                <a:ea typeface="+mn-ea"/>
                <a:cs typeface="+mn-cs"/>
              </a:rPr>
              <a:t> p</a:t>
            </a:r>
            <a:r>
              <a:rPr lang="nl-NL" sz="1200" b="0" i="0" kern="1200" dirty="0">
                <a:solidFill>
                  <a:schemeClr val="tx1"/>
                </a:solidFill>
                <a:effectLst/>
                <a:latin typeface="+mn-lt"/>
                <a:ea typeface="+mn-ea"/>
                <a:cs typeface="+mn-cs"/>
              </a:rPr>
              <a:t>robeert een situatie uit jouw praktijk in beeld te brengen </a:t>
            </a:r>
            <a:r>
              <a:rPr lang="nl-BE" sz="1200" b="0" i="0" kern="1200" dirty="0">
                <a:solidFill>
                  <a:schemeClr val="tx1"/>
                </a:solidFill>
                <a:effectLst/>
                <a:latin typeface="+mn-lt"/>
                <a:ea typeface="+mn-ea"/>
                <a:cs typeface="+mn-cs"/>
              </a:rPr>
              <a:t>in</a:t>
            </a:r>
            <a:r>
              <a:rPr lang="nl-BE" sz="1200" kern="1200" dirty="0">
                <a:solidFill>
                  <a:schemeClr val="tx1"/>
                </a:solidFill>
                <a:effectLst/>
                <a:latin typeface="+mn-lt"/>
                <a:ea typeface="+mn-ea"/>
                <a:cs typeface="+mn-cs"/>
              </a:rPr>
              <a:t> een korte filmclip, door iemand te laten observeren of filmen,</a:t>
            </a:r>
            <a:r>
              <a:rPr lang="nl-BE" sz="1200" kern="1200" baseline="0" dirty="0">
                <a:solidFill>
                  <a:schemeClr val="tx1"/>
                </a:solidFill>
                <a:effectLst/>
                <a:latin typeface="+mn-lt"/>
                <a:ea typeface="+mn-ea"/>
                <a:cs typeface="+mn-cs"/>
              </a:rPr>
              <a:t> </a:t>
            </a:r>
            <a:r>
              <a:rPr lang="nl-BE" sz="1200" kern="1200" dirty="0">
                <a:solidFill>
                  <a:schemeClr val="tx1"/>
                </a:solidFill>
                <a:effectLst/>
                <a:latin typeface="+mn-lt"/>
                <a:ea typeface="+mn-ea"/>
                <a:cs typeface="+mn-cs"/>
              </a:rPr>
              <a:t>of eventueel met foto’s of een collage.</a:t>
            </a:r>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7</a:t>
            </a:fld>
            <a:endParaRPr lang="nl-BE"/>
          </a:p>
        </p:txBody>
      </p:sp>
    </p:spTree>
    <p:extLst>
      <p:ext uri="{BB962C8B-B14F-4D97-AF65-F5344CB8AC3E}">
        <p14:creationId xmlns:p14="http://schemas.microsoft.com/office/powerpoint/2010/main" val="2717467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Vervolgens probeer je de </a:t>
            </a:r>
            <a:r>
              <a:rPr lang="nl-BE" sz="1200" b="1" kern="1200" dirty="0">
                <a:solidFill>
                  <a:schemeClr val="tx1"/>
                </a:solidFill>
                <a:effectLst/>
                <a:latin typeface="+mn-lt"/>
                <a:ea typeface="+mn-ea"/>
                <a:cs typeface="+mn-cs"/>
              </a:rPr>
              <a:t>doelen</a:t>
            </a:r>
            <a:r>
              <a:rPr lang="nl-BE" sz="1200" kern="1200" dirty="0">
                <a:solidFill>
                  <a:schemeClr val="tx1"/>
                </a:solidFill>
                <a:effectLst/>
                <a:latin typeface="+mn-lt"/>
                <a:ea typeface="+mn-ea"/>
                <a:cs typeface="+mn-cs"/>
              </a:rPr>
              <a:t> helder en concreet voor ogen te krijgen. Je vertrekt daarbij van het beeldmateriaal dat iedereen meebrengt. </a:t>
            </a:r>
            <a:endParaRPr lang="nl-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Vanuit je doel dagen we je uit om na te denken over een </a:t>
            </a:r>
            <a:r>
              <a:rPr lang="nl-BE" sz="1200" b="1" kern="1200" dirty="0">
                <a:solidFill>
                  <a:schemeClr val="tx1"/>
                </a:solidFill>
                <a:effectLst/>
                <a:latin typeface="+mn-lt"/>
                <a:ea typeface="+mn-ea"/>
                <a:cs typeface="+mn-cs"/>
              </a:rPr>
              <a:t>eerste stap of actie</a:t>
            </a:r>
            <a:r>
              <a:rPr lang="nl-BE" sz="1200" kern="1200" dirty="0">
                <a:solidFill>
                  <a:schemeClr val="tx1"/>
                </a:solidFill>
                <a:effectLst/>
                <a:latin typeface="+mn-lt"/>
                <a:ea typeface="+mn-ea"/>
                <a:cs typeface="+mn-cs"/>
              </a:rPr>
              <a:t> in de richting van je doel. </a:t>
            </a:r>
          </a:p>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Dan is de </a:t>
            </a:r>
            <a:r>
              <a:rPr lang="nl-BE" sz="1200" b="1" kern="1200" dirty="0">
                <a:solidFill>
                  <a:schemeClr val="tx1"/>
                </a:solidFill>
                <a:effectLst/>
                <a:latin typeface="+mn-lt"/>
                <a:ea typeface="+mn-ea"/>
                <a:cs typeface="+mn-cs"/>
              </a:rPr>
              <a:t>opdracht </a:t>
            </a:r>
            <a:r>
              <a:rPr lang="nl-BE" sz="1200" kern="1200" dirty="0">
                <a:solidFill>
                  <a:schemeClr val="tx1"/>
                </a:solidFill>
                <a:effectLst/>
                <a:latin typeface="+mn-lt"/>
                <a:ea typeface="+mn-ea"/>
                <a:cs typeface="+mn-cs"/>
              </a:rPr>
              <a:t>om je eerste stap of actie effectief uit te proberen in de praktijk.</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8</a:t>
            </a:fld>
            <a:endParaRPr lang="nl-BE"/>
          </a:p>
        </p:txBody>
      </p:sp>
    </p:spTree>
    <p:extLst>
      <p:ext uri="{BB962C8B-B14F-4D97-AF65-F5344CB8AC3E}">
        <p14:creationId xmlns:p14="http://schemas.microsoft.com/office/powerpoint/2010/main" val="4054494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B. In de tweede fase verken je verschillende </a:t>
            </a:r>
            <a:r>
              <a:rPr lang="nl-BE" b="1" dirty="0"/>
              <a:t>hulpbronnen</a:t>
            </a:r>
            <a:r>
              <a:rPr lang="nl-BE" dirty="0"/>
              <a:t>. Op basis daarvan plan je </a:t>
            </a:r>
            <a:r>
              <a:rPr lang="nl-BE" b="1" dirty="0"/>
              <a:t>acties</a:t>
            </a:r>
            <a:r>
              <a:rPr lang="nl-BE" dirty="0"/>
              <a:t> die je in je praktijk zal realiseren.</a:t>
            </a:r>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C041B9C8-7135-454D-84C4-4403F2A3B2CA}" type="slidenum">
              <a:rPr lang="nl-BE" smtClean="0"/>
              <a:t>9</a:t>
            </a:fld>
            <a:endParaRPr lang="nl-BE"/>
          </a:p>
        </p:txBody>
      </p:sp>
    </p:spTree>
    <p:extLst>
      <p:ext uri="{BB962C8B-B14F-4D97-AF65-F5344CB8AC3E}">
        <p14:creationId xmlns:p14="http://schemas.microsoft.com/office/powerpoint/2010/main" val="1760120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9" name="Rechthoek 8"/>
          <p:cNvSpPr/>
          <p:nvPr/>
        </p:nvSpPr>
        <p:spPr>
          <a:xfrm>
            <a:off x="0" y="3352801"/>
            <a:ext cx="12192000" cy="3505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tel 1"/>
          <p:cNvSpPr>
            <a:spLocks noGrp="1"/>
          </p:cNvSpPr>
          <p:nvPr>
            <p:ph type="title"/>
          </p:nvPr>
        </p:nvSpPr>
        <p:spPr>
          <a:xfrm>
            <a:off x="838200" y="3555206"/>
            <a:ext cx="10515600" cy="2852737"/>
          </a:xfrm>
        </p:spPr>
        <p:txBody>
          <a:bodyPr anchor="b">
            <a:normAutofit/>
          </a:bodyPr>
          <a:lstStyle>
            <a:lvl1pPr algn="ctr">
              <a:defRPr sz="9600" b="1">
                <a:solidFill>
                  <a:schemeClr val="bg1"/>
                </a:solidFill>
                <a:effectLst/>
                <a:latin typeface="Roboto"/>
              </a:defRPr>
            </a:lvl1pPr>
          </a:lstStyle>
          <a:p>
            <a:r>
              <a:rPr lang="nl-NL"/>
              <a:t>Klik om stijl te bewerken</a:t>
            </a:r>
            <a:endParaRPr lang="nl-BE" dirty="0"/>
          </a:p>
        </p:txBody>
      </p:sp>
      <p:pic>
        <p:nvPicPr>
          <p:cNvPr id="3" name="Afbeelding 2">
            <a:extLst>
              <a:ext uri="{FF2B5EF4-FFF2-40B4-BE49-F238E27FC236}">
                <a16:creationId xmlns:a16="http://schemas.microsoft.com/office/drawing/2014/main" id="{F023BD4F-E511-4324-8E92-3FB8094958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72" t="25356" r="7770" b="29625"/>
          <a:stretch/>
        </p:blipFill>
        <p:spPr>
          <a:xfrm>
            <a:off x="3435531" y="574766"/>
            <a:ext cx="5447213" cy="2024744"/>
          </a:xfrm>
          <a:prstGeom prst="rect">
            <a:avLst/>
          </a:prstGeom>
        </p:spPr>
      </p:pic>
      <p:sp>
        <p:nvSpPr>
          <p:cNvPr id="6" name="Rechthoek 5">
            <a:extLst>
              <a:ext uri="{FF2B5EF4-FFF2-40B4-BE49-F238E27FC236}">
                <a16:creationId xmlns:a16="http://schemas.microsoft.com/office/drawing/2014/main" id="{C84D03A2-C402-4A62-B374-67D6F22CE1EC}"/>
              </a:ext>
            </a:extLst>
          </p:cNvPr>
          <p:cNvSpPr/>
          <p:nvPr userDrawn="1"/>
        </p:nvSpPr>
        <p:spPr>
          <a:xfrm>
            <a:off x="0" y="3352801"/>
            <a:ext cx="12192000" cy="3505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240391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9" name="Afbeelding 8"/>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6" name="Rechthoek 5"/>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a:extLst>
              <a:ext uri="{FF2B5EF4-FFF2-40B4-BE49-F238E27FC236}">
                <a16:creationId xmlns:a16="http://schemas.microsoft.com/office/drawing/2014/main" id="{8CDAC75D-38DD-4151-9CF0-8EA8E384D8A6}"/>
              </a:ext>
            </a:extLst>
          </p:cNvPr>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8" name="Rechthoek 7">
            <a:extLst>
              <a:ext uri="{FF2B5EF4-FFF2-40B4-BE49-F238E27FC236}">
                <a16:creationId xmlns:a16="http://schemas.microsoft.com/office/drawing/2014/main" id="{0B3D6FDF-F6C1-4532-BA65-DF0EB0D618E0}"/>
              </a:ext>
            </a:extLst>
          </p:cNvPr>
          <p:cNvSpPr/>
          <p:nvPr userDrawn="1"/>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73928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endParaRPr lang="nl-BE" dirty="0"/>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datum 3"/>
          <p:cNvSpPr>
            <a:spLocks noGrp="1"/>
          </p:cNvSpPr>
          <p:nvPr>
            <p:ph type="dt" sz="half" idx="10"/>
          </p:nvPr>
        </p:nvSpPr>
        <p:spPr>
          <a:xfrm>
            <a:off x="838200" y="6356350"/>
            <a:ext cx="2743200" cy="365125"/>
          </a:xfrm>
          <a:prstGeom prst="rect">
            <a:avLst/>
          </a:prstGeom>
        </p:spPr>
        <p:txBody>
          <a:bodyPr/>
          <a:lstStyle/>
          <a:p>
            <a:fld id="{CF8EE6B5-655B-4EF8-8CE5-15BD82B5140E}" type="datetimeFigureOut">
              <a:rPr lang="nl-BE" smtClean="0"/>
              <a:t>8/11/2019</a:t>
            </a:fld>
            <a:endParaRPr lang="nl-BE"/>
          </a:p>
        </p:txBody>
      </p:sp>
      <p:sp>
        <p:nvSpPr>
          <p:cNvPr id="5" name="Tijdelijke aanduiding voor voettekst 4"/>
          <p:cNvSpPr>
            <a:spLocks noGrp="1"/>
          </p:cNvSpPr>
          <p:nvPr>
            <p:ph type="ftr" sz="quarter" idx="11"/>
          </p:nvPr>
        </p:nvSpPr>
        <p:spPr>
          <a:xfrm>
            <a:off x="4038600" y="6356350"/>
            <a:ext cx="4114800" cy="365125"/>
          </a:xfrm>
          <a:prstGeom prst="rect">
            <a:avLst/>
          </a:prstGeom>
        </p:spPr>
        <p:txBody>
          <a:bodyPr/>
          <a:lstStyle/>
          <a:p>
            <a:endParaRPr lang="nl-BE"/>
          </a:p>
        </p:txBody>
      </p:sp>
      <p:sp>
        <p:nvSpPr>
          <p:cNvPr id="6" name="Tijdelijke aanduiding voor dianummer 5"/>
          <p:cNvSpPr>
            <a:spLocks noGrp="1"/>
          </p:cNvSpPr>
          <p:nvPr>
            <p:ph type="sldNum" sz="quarter" idx="12"/>
          </p:nvPr>
        </p:nvSpPr>
        <p:spPr>
          <a:xfrm>
            <a:off x="8610600" y="6356350"/>
            <a:ext cx="2743200" cy="365125"/>
          </a:xfrm>
          <a:prstGeom prst="rect">
            <a:avLst/>
          </a:prstGeom>
        </p:spPr>
        <p:txBody>
          <a:bodyPr/>
          <a:lstStyle/>
          <a:p>
            <a:fld id="{A9D34927-37D0-4325-8DCE-402EB177F48E}" type="slidenum">
              <a:rPr lang="nl-BE" smtClean="0"/>
              <a:t>‹nr.›</a:t>
            </a:fld>
            <a:endParaRPr lang="nl-BE"/>
          </a:p>
        </p:txBody>
      </p:sp>
      <p:pic>
        <p:nvPicPr>
          <p:cNvPr id="9" name="Afbeelding 8"/>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10" name="Rechthoek 9"/>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C36066DD-4365-40CC-B4AA-CE539DC29083}"/>
              </a:ext>
            </a:extLst>
          </p:cNvPr>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12" name="Rechthoek 11">
            <a:extLst>
              <a:ext uri="{FF2B5EF4-FFF2-40B4-BE49-F238E27FC236}">
                <a16:creationId xmlns:a16="http://schemas.microsoft.com/office/drawing/2014/main" id="{8A3CBDD7-30F3-4664-81FE-3BB5E52F7AD4}"/>
              </a:ext>
            </a:extLst>
          </p:cNvPr>
          <p:cNvSpPr/>
          <p:nvPr userDrawn="1"/>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12569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sp>
        <p:nvSpPr>
          <p:cNvPr id="9" name="Rechthoek 8"/>
          <p:cNvSpPr/>
          <p:nvPr userDrawn="1"/>
        </p:nvSpPr>
        <p:spPr>
          <a:xfrm>
            <a:off x="0" y="3352801"/>
            <a:ext cx="12192000" cy="3505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tel 1"/>
          <p:cNvSpPr>
            <a:spLocks noGrp="1"/>
          </p:cNvSpPr>
          <p:nvPr>
            <p:ph type="title"/>
          </p:nvPr>
        </p:nvSpPr>
        <p:spPr>
          <a:xfrm>
            <a:off x="838200" y="3555206"/>
            <a:ext cx="10515600" cy="2852737"/>
          </a:xfrm>
        </p:spPr>
        <p:txBody>
          <a:bodyPr anchor="b">
            <a:normAutofit/>
          </a:bodyPr>
          <a:lstStyle>
            <a:lvl1pPr algn="ctr">
              <a:defRPr sz="9600" b="1">
                <a:solidFill>
                  <a:schemeClr val="bg1"/>
                </a:solidFill>
                <a:effectLst/>
                <a:latin typeface="Roboto"/>
              </a:defRPr>
            </a:lvl1pPr>
          </a:lstStyle>
          <a:p>
            <a:r>
              <a:rPr lang="nl-NL" dirty="0"/>
              <a:t>Klik om de stijl te bewerken</a:t>
            </a:r>
            <a:endParaRPr lang="nl-BE" dirty="0"/>
          </a:p>
        </p:txBody>
      </p:sp>
    </p:spTree>
    <p:extLst>
      <p:ext uri="{BB962C8B-B14F-4D97-AF65-F5344CB8AC3E}">
        <p14:creationId xmlns:p14="http://schemas.microsoft.com/office/powerpoint/2010/main" val="1150154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ekop">
    <p:spTree>
      <p:nvGrpSpPr>
        <p:cNvPr id="1" name=""/>
        <p:cNvGrpSpPr/>
        <p:nvPr/>
      </p:nvGrpSpPr>
      <p:grpSpPr>
        <a:xfrm>
          <a:off x="0" y="0"/>
          <a:ext cx="0" cy="0"/>
          <a:chOff x="0" y="0"/>
          <a:chExt cx="0" cy="0"/>
        </a:xfrm>
      </p:grpSpPr>
      <p:sp>
        <p:nvSpPr>
          <p:cNvPr id="7" name="Rechthoek 6"/>
          <p:cNvSpPr/>
          <p:nvPr userDrawn="1"/>
        </p:nvSpPr>
        <p:spPr>
          <a:xfrm>
            <a:off x="0" y="1838961"/>
            <a:ext cx="12192000" cy="501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1"/>
          <p:cNvSpPr>
            <a:spLocks noGrp="1"/>
          </p:cNvSpPr>
          <p:nvPr>
            <p:ph type="title"/>
          </p:nvPr>
        </p:nvSpPr>
        <p:spPr>
          <a:xfrm>
            <a:off x="868680" y="2579846"/>
            <a:ext cx="10515600" cy="3597434"/>
          </a:xfrm>
        </p:spPr>
        <p:txBody>
          <a:bodyPr anchor="ctr">
            <a:normAutofit/>
          </a:bodyPr>
          <a:lstStyle>
            <a:lvl1pPr algn="ctr">
              <a:defRPr sz="9600" b="1">
                <a:solidFill>
                  <a:schemeClr val="bg1"/>
                </a:solidFill>
                <a:effectLst/>
                <a:latin typeface="Roboto"/>
              </a:defRPr>
            </a:lvl1pPr>
          </a:lstStyle>
          <a:p>
            <a:r>
              <a:rPr lang="nl-NL" dirty="0"/>
              <a:t>Klik om de stijl te bewerken</a:t>
            </a:r>
            <a:endParaRPr lang="nl-BE" dirty="0"/>
          </a:p>
        </p:txBody>
      </p:sp>
      <p:pic>
        <p:nvPicPr>
          <p:cNvPr id="5" name="Afbeelding 4">
            <a:extLst>
              <a:ext uri="{FF2B5EF4-FFF2-40B4-BE49-F238E27FC236}">
                <a16:creationId xmlns:a16="http://schemas.microsoft.com/office/drawing/2014/main" id="{5AA7EE4C-65BF-4BA4-80CF-FEE771E06B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72" t="25356" r="7770" b="29625"/>
          <a:stretch/>
        </p:blipFill>
        <p:spPr>
          <a:xfrm>
            <a:off x="3657600" y="0"/>
            <a:ext cx="4519750" cy="1680003"/>
          </a:xfrm>
          <a:prstGeom prst="rect">
            <a:avLst/>
          </a:prstGeom>
        </p:spPr>
      </p:pic>
    </p:spTree>
    <p:extLst>
      <p:ext uri="{BB962C8B-B14F-4D97-AF65-F5344CB8AC3E}">
        <p14:creationId xmlns:p14="http://schemas.microsoft.com/office/powerpoint/2010/main" val="3849176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7" name="Rechthoek 6"/>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Rechthoek 4">
            <a:extLst>
              <a:ext uri="{FF2B5EF4-FFF2-40B4-BE49-F238E27FC236}">
                <a16:creationId xmlns:a16="http://schemas.microsoft.com/office/drawing/2014/main" id="{05E1FB38-E733-4565-8F91-4CDF998AD62E}"/>
              </a:ext>
            </a:extLst>
          </p:cNvPr>
          <p:cNvSpPr/>
          <p:nvPr userDrawn="1"/>
        </p:nvSpPr>
        <p:spPr>
          <a:xfrm rot="5400000">
            <a:off x="-3395140" y="3395130"/>
            <a:ext cx="6858005" cy="67739"/>
          </a:xfrm>
          <a:prstGeom prst="rect">
            <a:avLst/>
          </a:prstGeom>
          <a:solidFill>
            <a:srgbClr val="5CD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190378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7" name="Rechthoek 6"/>
          <p:cNvSpPr/>
          <p:nvPr/>
        </p:nvSpPr>
        <p:spPr>
          <a:xfrm>
            <a:off x="0" y="1838961"/>
            <a:ext cx="12192000" cy="501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1"/>
          <p:cNvSpPr>
            <a:spLocks noGrp="1"/>
          </p:cNvSpPr>
          <p:nvPr>
            <p:ph type="title"/>
          </p:nvPr>
        </p:nvSpPr>
        <p:spPr>
          <a:xfrm>
            <a:off x="868680" y="2579846"/>
            <a:ext cx="10515600" cy="3597434"/>
          </a:xfrm>
        </p:spPr>
        <p:txBody>
          <a:bodyPr anchor="ctr">
            <a:normAutofit/>
          </a:bodyPr>
          <a:lstStyle>
            <a:lvl1pPr algn="ctr">
              <a:defRPr sz="9600" b="1">
                <a:solidFill>
                  <a:schemeClr val="bg1"/>
                </a:solidFill>
                <a:effectLst/>
                <a:latin typeface="Roboto"/>
              </a:defRPr>
            </a:lvl1pPr>
          </a:lstStyle>
          <a:p>
            <a:r>
              <a:rPr lang="nl-NL"/>
              <a:t>Klik om stijl te bewerken</a:t>
            </a:r>
            <a:endParaRPr lang="nl-BE" dirty="0"/>
          </a:p>
        </p:txBody>
      </p:sp>
      <p:pic>
        <p:nvPicPr>
          <p:cNvPr id="3" name="Afbeelding 2">
            <a:extLst>
              <a:ext uri="{FF2B5EF4-FFF2-40B4-BE49-F238E27FC236}">
                <a16:creationId xmlns:a16="http://schemas.microsoft.com/office/drawing/2014/main" id="{1F182527-7E9D-424A-89A0-610DAFAA29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48" t="27048" r="10619" b="35238"/>
          <a:stretch/>
        </p:blipFill>
        <p:spPr>
          <a:xfrm>
            <a:off x="3592286" y="91440"/>
            <a:ext cx="4741818" cy="1618758"/>
          </a:xfrm>
          <a:prstGeom prst="rect">
            <a:avLst/>
          </a:prstGeom>
        </p:spPr>
      </p:pic>
      <p:sp>
        <p:nvSpPr>
          <p:cNvPr id="5" name="Rechthoek 4">
            <a:extLst>
              <a:ext uri="{FF2B5EF4-FFF2-40B4-BE49-F238E27FC236}">
                <a16:creationId xmlns:a16="http://schemas.microsoft.com/office/drawing/2014/main" id="{126DB2E3-1079-4DA8-A355-622F57BDE298}"/>
              </a:ext>
            </a:extLst>
          </p:cNvPr>
          <p:cNvSpPr/>
          <p:nvPr userDrawn="1"/>
        </p:nvSpPr>
        <p:spPr>
          <a:xfrm>
            <a:off x="0" y="1838961"/>
            <a:ext cx="12192000" cy="501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29212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inhoud 2"/>
          <p:cNvSpPr>
            <a:spLocks noGrp="1"/>
          </p:cNvSpPr>
          <p:nvPr>
            <p:ph sz="half" idx="1"/>
          </p:nvPr>
        </p:nvSpPr>
        <p:spPr>
          <a:xfrm>
            <a:off x="838200" y="1825624"/>
            <a:ext cx="5181600" cy="463613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inhoud 3"/>
          <p:cNvSpPr>
            <a:spLocks noGrp="1"/>
          </p:cNvSpPr>
          <p:nvPr>
            <p:ph sz="half" idx="2"/>
          </p:nvPr>
        </p:nvSpPr>
        <p:spPr>
          <a:xfrm>
            <a:off x="6172200" y="1825625"/>
            <a:ext cx="5181600" cy="4636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9" name="Rechthoek 8"/>
          <p:cNvSpPr/>
          <p:nvPr/>
        </p:nvSpPr>
        <p:spPr>
          <a:xfrm rot="5400000">
            <a:off x="3776243" y="4126276"/>
            <a:ext cx="463613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1CD9724E-56B7-4BA3-8706-EFC2D75B1D14}"/>
              </a:ext>
            </a:extLst>
          </p:cNvPr>
          <p:cNvSpPr/>
          <p:nvPr userDrawn="1"/>
        </p:nvSpPr>
        <p:spPr>
          <a:xfrm rot="5400000">
            <a:off x="3776243" y="4126276"/>
            <a:ext cx="463613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29618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endParaRPr lang="nl-BE" dirty="0"/>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505074"/>
            <a:ext cx="5157787" cy="3828777"/>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188" cy="382877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Rechthoek 10"/>
          <p:cNvSpPr/>
          <p:nvPr/>
        </p:nvSpPr>
        <p:spPr>
          <a:xfrm rot="5400000">
            <a:off x="3776243" y="3992926"/>
            <a:ext cx="463613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B63D602A-50C3-4FD3-B340-E7510933C18B}"/>
              </a:ext>
            </a:extLst>
          </p:cNvPr>
          <p:cNvSpPr/>
          <p:nvPr userDrawn="1"/>
        </p:nvSpPr>
        <p:spPr>
          <a:xfrm rot="5400000">
            <a:off x="3776243" y="3992926"/>
            <a:ext cx="463613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65503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pic>
        <p:nvPicPr>
          <p:cNvPr id="8" name="Afbeelding 7"/>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5" name="Rechthoek 4"/>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F2F5AABA-8537-4DC8-9479-23E8378E139E}"/>
              </a:ext>
            </a:extLst>
          </p:cNvPr>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7" name="Rechthoek 6">
            <a:extLst>
              <a:ext uri="{FF2B5EF4-FFF2-40B4-BE49-F238E27FC236}">
                <a16:creationId xmlns:a16="http://schemas.microsoft.com/office/drawing/2014/main" id="{A37FFFD9-D648-4819-A56E-F57927A9DA11}"/>
              </a:ext>
            </a:extLst>
          </p:cNvPr>
          <p:cNvSpPr/>
          <p:nvPr userDrawn="1"/>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26906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838200" y="6356350"/>
            <a:ext cx="2743200" cy="365125"/>
          </a:xfrm>
          <a:prstGeom prst="rect">
            <a:avLst/>
          </a:prstGeom>
        </p:spPr>
        <p:txBody>
          <a:bodyPr/>
          <a:lstStyle>
            <a:lvl1pPr>
              <a:defRPr>
                <a:latin typeface="Roboto"/>
              </a:defRPr>
            </a:lvl1pPr>
          </a:lstStyle>
          <a:p>
            <a:fld id="{CF8EE6B5-655B-4EF8-8CE5-15BD82B5140E}" type="datetimeFigureOut">
              <a:rPr lang="nl-BE" smtClean="0"/>
              <a:t>8/11/2019</a:t>
            </a:fld>
            <a:endParaRPr lang="nl-BE"/>
          </a:p>
        </p:txBody>
      </p:sp>
      <p:sp>
        <p:nvSpPr>
          <p:cNvPr id="3" name="Tijdelijke aanduiding voor voettekst 2"/>
          <p:cNvSpPr>
            <a:spLocks noGrp="1"/>
          </p:cNvSpPr>
          <p:nvPr>
            <p:ph type="ftr" sz="quarter" idx="11"/>
          </p:nvPr>
        </p:nvSpPr>
        <p:spPr>
          <a:xfrm>
            <a:off x="4038600" y="6356350"/>
            <a:ext cx="4114800" cy="365125"/>
          </a:xfrm>
          <a:prstGeom prst="rect">
            <a:avLst/>
          </a:prstGeom>
        </p:spPr>
        <p:txBody>
          <a:bodyPr/>
          <a:lstStyle>
            <a:lvl1pPr>
              <a:defRPr>
                <a:latin typeface="Roboto"/>
              </a:defRPr>
            </a:lvl1pPr>
          </a:lstStyle>
          <a:p>
            <a:endParaRPr lang="nl-BE"/>
          </a:p>
        </p:txBody>
      </p:sp>
      <p:sp>
        <p:nvSpPr>
          <p:cNvPr id="4" name="Tijdelijke aanduiding voor dianummer 3"/>
          <p:cNvSpPr>
            <a:spLocks noGrp="1"/>
          </p:cNvSpPr>
          <p:nvPr>
            <p:ph type="sldNum" sz="quarter" idx="12"/>
          </p:nvPr>
        </p:nvSpPr>
        <p:spPr>
          <a:xfrm>
            <a:off x="8610600" y="6356350"/>
            <a:ext cx="2743200" cy="365125"/>
          </a:xfrm>
          <a:prstGeom prst="rect">
            <a:avLst/>
          </a:prstGeom>
        </p:spPr>
        <p:txBody>
          <a:bodyPr/>
          <a:lstStyle>
            <a:lvl1pPr>
              <a:defRPr>
                <a:latin typeface="Roboto"/>
              </a:defRPr>
            </a:lvl1pPr>
          </a:lstStyle>
          <a:p>
            <a:fld id="{A9D34927-37D0-4325-8DCE-402EB177F48E}" type="slidenum">
              <a:rPr lang="nl-BE" smtClean="0"/>
              <a:t>‹nr.›</a:t>
            </a:fld>
            <a:endParaRPr lang="nl-BE"/>
          </a:p>
        </p:txBody>
      </p:sp>
      <p:pic>
        <p:nvPicPr>
          <p:cNvPr id="7" name="Afbeelding 6"/>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8" name="Rechthoek 7"/>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Afbeelding 8">
            <a:extLst>
              <a:ext uri="{FF2B5EF4-FFF2-40B4-BE49-F238E27FC236}">
                <a16:creationId xmlns:a16="http://schemas.microsoft.com/office/drawing/2014/main" id="{ECE7345A-A21F-4D80-B16B-35C977BE41FD}"/>
              </a:ext>
            </a:extLst>
          </p:cNvPr>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10" name="Rechthoek 9">
            <a:extLst>
              <a:ext uri="{FF2B5EF4-FFF2-40B4-BE49-F238E27FC236}">
                <a16:creationId xmlns:a16="http://schemas.microsoft.com/office/drawing/2014/main" id="{4CE11C52-FB49-455B-B174-88D46CE420A9}"/>
              </a:ext>
            </a:extLst>
          </p:cNvPr>
          <p:cNvSpPr/>
          <p:nvPr userDrawn="1"/>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708159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dirty="0"/>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pic>
        <p:nvPicPr>
          <p:cNvPr id="10" name="Afbeelding 9"/>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7" name="Rechthoek 6"/>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4946DC52-5C48-44D8-A4BA-5697A49FECBD}"/>
              </a:ext>
            </a:extLst>
          </p:cNvPr>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9" name="Rechthoek 8">
            <a:extLst>
              <a:ext uri="{FF2B5EF4-FFF2-40B4-BE49-F238E27FC236}">
                <a16:creationId xmlns:a16="http://schemas.microsoft.com/office/drawing/2014/main" id="{F3FBA632-FD2D-4E69-AFA8-51E0C8D11A14}"/>
              </a:ext>
            </a:extLst>
          </p:cNvPr>
          <p:cNvSpPr/>
          <p:nvPr userDrawn="1"/>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38956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dirty="0"/>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pic>
        <p:nvPicPr>
          <p:cNvPr id="10" name="Afbeelding 9"/>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7" name="Rechthoek 6"/>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706BD85A-7B7C-4434-8193-355982E62A14}"/>
              </a:ext>
            </a:extLst>
          </p:cNvPr>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9" name="Rechthoek 8">
            <a:extLst>
              <a:ext uri="{FF2B5EF4-FFF2-40B4-BE49-F238E27FC236}">
                <a16:creationId xmlns:a16="http://schemas.microsoft.com/office/drawing/2014/main" id="{AB23DFA0-5B29-4720-8882-CD9ADD3E145B}"/>
              </a:ext>
            </a:extLst>
          </p:cNvPr>
          <p:cNvSpPr/>
          <p:nvPr userDrawn="1"/>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608159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39787168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49" r:id="rId12"/>
    <p:sldLayoutId id="2147483651" r:id="rId13"/>
  </p:sldLayoutIdLst>
  <p:txStyles>
    <p:titleStyle>
      <a:lvl1pPr algn="l" defTabSz="914400" rtl="0" eaLnBrk="1" latinLnBrk="0" hangingPunct="1">
        <a:lnSpc>
          <a:spcPct val="90000"/>
        </a:lnSpc>
        <a:spcBef>
          <a:spcPct val="0"/>
        </a:spcBef>
        <a:buNone/>
        <a:defRPr sz="4400" b="1" kern="1200">
          <a:solidFill>
            <a:schemeClr val="tx1">
              <a:lumMod val="75000"/>
              <a:lumOff val="25000"/>
            </a:schemeClr>
          </a:solidFill>
          <a:effectLst/>
          <a:latin typeface="Roboto"/>
          <a:ea typeface="+mj-ea"/>
          <a:cs typeface="+mj-cs"/>
        </a:defRPr>
      </a:lvl1pPr>
    </p:titleStyle>
    <p:bodyStyle>
      <a:lvl1pPr marL="228600" indent="-228600" algn="l" defTabSz="914400" rtl="0" eaLnBrk="1" latinLnBrk="0" hangingPunct="1">
        <a:lnSpc>
          <a:spcPct val="90000"/>
        </a:lnSpc>
        <a:spcBef>
          <a:spcPts val="1000"/>
        </a:spcBef>
        <a:buClr>
          <a:schemeClr val="bg1">
            <a:lumMod val="75000"/>
          </a:schemeClr>
        </a:buClr>
        <a:buFont typeface="Arial" panose="020B0604020202020204" pitchFamily="34" charset="0"/>
        <a:buChar char="•"/>
        <a:defRPr sz="2800" kern="1200">
          <a:solidFill>
            <a:schemeClr val="tx1">
              <a:lumMod val="75000"/>
              <a:lumOff val="25000"/>
            </a:schemeClr>
          </a:solidFill>
          <a:latin typeface="Roboto"/>
          <a:ea typeface="+mn-ea"/>
          <a:cs typeface="+mn-cs"/>
        </a:defRPr>
      </a:lvl1pPr>
      <a:lvl2pPr marL="6858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400" kern="1200">
          <a:solidFill>
            <a:schemeClr val="tx1">
              <a:lumMod val="75000"/>
              <a:lumOff val="25000"/>
            </a:schemeClr>
          </a:solidFill>
          <a:latin typeface="Roboto"/>
          <a:ea typeface="+mn-ea"/>
          <a:cs typeface="+mn-cs"/>
        </a:defRPr>
      </a:lvl2pPr>
      <a:lvl3pPr marL="11430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000" kern="1200">
          <a:solidFill>
            <a:schemeClr val="tx1">
              <a:lumMod val="75000"/>
              <a:lumOff val="25000"/>
            </a:schemeClr>
          </a:solidFill>
          <a:latin typeface="Roboto"/>
          <a:ea typeface="+mn-ea"/>
          <a:cs typeface="+mn-cs"/>
        </a:defRPr>
      </a:lvl3pPr>
      <a:lvl4pPr marL="16002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lumMod val="75000"/>
              <a:lumOff val="25000"/>
            </a:schemeClr>
          </a:solidFill>
          <a:latin typeface="Roboto"/>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lumMod val="75000"/>
              <a:lumOff val="25000"/>
            </a:schemeClr>
          </a:solidFill>
          <a:latin typeface="Roboto"/>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tiff"/></Relationships>
</file>

<file path=ppt/slides/_rels/slide1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tiff"/></Relationships>
</file>

<file path=ppt/slides/_rels/slide1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tiff"/></Relationships>
</file>

<file path=ppt/slides/_rels/slide1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tiff"/><Relationship Id="rId4" Type="http://schemas.openxmlformats.org/officeDocument/2006/relationships/image" Target="../media/image25.tiff"/></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tiff"/><Relationship Id="rId4" Type="http://schemas.openxmlformats.org/officeDocument/2006/relationships/image" Target="../media/image21.tiff"/></Relationships>
</file>

<file path=ppt/slides/_rels/slide1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2.tiff"/></Relationships>
</file>

<file path=ppt/slides/_rels/slide1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4.tiff"/></Relationships>
</file>

<file path=ppt/slides/_rels/slide1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tiff"/></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tiff"/><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tif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CFF302A-33B9-4F54-8348-D38494FCA256}"/>
              </a:ext>
            </a:extLst>
          </p:cNvPr>
          <p:cNvSpPr>
            <a:spLocks noGrp="1"/>
          </p:cNvSpPr>
          <p:nvPr>
            <p:ph type="title"/>
          </p:nvPr>
        </p:nvSpPr>
        <p:spPr>
          <a:xfrm>
            <a:off x="620486" y="5508648"/>
            <a:ext cx="11010900" cy="1569243"/>
          </a:xfrm>
        </p:spPr>
        <p:txBody>
          <a:bodyPr>
            <a:normAutofit fontScale="90000"/>
          </a:bodyPr>
          <a:lstStyle/>
          <a:p>
            <a:br>
              <a:rPr lang="nl-BE" sz="8800" dirty="0"/>
            </a:br>
            <a:r>
              <a:rPr lang="nl-BE" sz="8800" dirty="0"/>
              <a:t>Het </a:t>
            </a:r>
            <a:r>
              <a:rPr lang="nl-BE" sz="8800" dirty="0" err="1"/>
              <a:t>potential</a:t>
            </a:r>
            <a:r>
              <a:rPr lang="nl-BE" sz="8800" dirty="0"/>
              <a:t>-traject</a:t>
            </a:r>
            <a:br>
              <a:rPr lang="nl-BE" sz="8800" dirty="0"/>
            </a:br>
            <a:br>
              <a:rPr lang="nl-BE" sz="8800" dirty="0"/>
            </a:br>
            <a:endParaRPr lang="nl-BE" sz="8800" dirty="0"/>
          </a:p>
        </p:txBody>
      </p:sp>
    </p:spTree>
    <p:extLst>
      <p:ext uri="{BB962C8B-B14F-4D97-AF65-F5344CB8AC3E}">
        <p14:creationId xmlns:p14="http://schemas.microsoft.com/office/powerpoint/2010/main" val="3929131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6475620" y="2678267"/>
            <a:ext cx="4451460" cy="3151033"/>
          </a:xfrm>
          <a:prstGeom prst="rect">
            <a:avLst/>
          </a:prstGeom>
        </p:spPr>
      </p:pic>
      <p:pic>
        <p:nvPicPr>
          <p:cNvPr id="4" name="Afbeelding 3"/>
          <p:cNvPicPr>
            <a:picLocks noChangeAspect="1"/>
          </p:cNvPicPr>
          <p:nvPr/>
        </p:nvPicPr>
        <p:blipFill>
          <a:blip r:embed="rId4"/>
          <a:stretch>
            <a:fillRect/>
          </a:stretch>
        </p:blipFill>
        <p:spPr>
          <a:xfrm>
            <a:off x="1035049" y="432345"/>
            <a:ext cx="3850475" cy="2562316"/>
          </a:xfrm>
          <a:prstGeom prst="rect">
            <a:avLst/>
          </a:prstGeom>
        </p:spPr>
      </p:pic>
    </p:spTree>
    <p:extLst>
      <p:ext uri="{BB962C8B-B14F-4D97-AF65-F5344CB8AC3E}">
        <p14:creationId xmlns:p14="http://schemas.microsoft.com/office/powerpoint/2010/main" val="703294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7025640" y="1924049"/>
            <a:ext cx="3878580" cy="3878580"/>
          </a:xfrm>
          <a:prstGeom prst="rect">
            <a:avLst/>
          </a:prstGeom>
        </p:spPr>
      </p:pic>
      <p:pic>
        <p:nvPicPr>
          <p:cNvPr id="6" name="Afbeelding 5"/>
          <p:cNvPicPr>
            <a:picLocks noChangeAspect="1"/>
          </p:cNvPicPr>
          <p:nvPr/>
        </p:nvPicPr>
        <p:blipFill>
          <a:blip r:embed="rId4"/>
          <a:stretch>
            <a:fillRect/>
          </a:stretch>
        </p:blipFill>
        <p:spPr>
          <a:xfrm>
            <a:off x="1035049" y="432345"/>
            <a:ext cx="3850475" cy="2562316"/>
          </a:xfrm>
          <a:prstGeom prst="rect">
            <a:avLst/>
          </a:prstGeom>
        </p:spPr>
      </p:pic>
    </p:spTree>
    <p:extLst>
      <p:ext uri="{BB962C8B-B14F-4D97-AF65-F5344CB8AC3E}">
        <p14:creationId xmlns:p14="http://schemas.microsoft.com/office/powerpoint/2010/main" val="3495741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5553704" y="2441501"/>
            <a:ext cx="6638296" cy="4416499"/>
          </a:xfrm>
          <a:prstGeom prst="rect">
            <a:avLst/>
          </a:prstGeom>
        </p:spPr>
      </p:pic>
      <p:pic>
        <p:nvPicPr>
          <p:cNvPr id="4" name="Afbeelding 3"/>
          <p:cNvPicPr>
            <a:picLocks noChangeAspect="1"/>
          </p:cNvPicPr>
          <p:nvPr/>
        </p:nvPicPr>
        <p:blipFill>
          <a:blip r:embed="rId4"/>
          <a:stretch>
            <a:fillRect/>
          </a:stretch>
        </p:blipFill>
        <p:spPr>
          <a:xfrm>
            <a:off x="1035049" y="432345"/>
            <a:ext cx="3850475" cy="2562316"/>
          </a:xfrm>
          <a:prstGeom prst="rect">
            <a:avLst/>
          </a:prstGeom>
        </p:spPr>
      </p:pic>
    </p:spTree>
    <p:extLst>
      <p:ext uri="{BB962C8B-B14F-4D97-AF65-F5344CB8AC3E}">
        <p14:creationId xmlns:p14="http://schemas.microsoft.com/office/powerpoint/2010/main" val="164653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7529831" y="3918805"/>
            <a:ext cx="3115310" cy="2333476"/>
          </a:xfrm>
          <a:prstGeom prst="rect">
            <a:avLst/>
          </a:prstGeom>
        </p:spPr>
      </p:pic>
      <p:pic>
        <p:nvPicPr>
          <p:cNvPr id="3" name="Afbeelding 2"/>
          <p:cNvPicPr>
            <a:picLocks noChangeAspect="1"/>
          </p:cNvPicPr>
          <p:nvPr/>
        </p:nvPicPr>
        <p:blipFill>
          <a:blip r:embed="rId4"/>
          <a:stretch>
            <a:fillRect/>
          </a:stretch>
        </p:blipFill>
        <p:spPr>
          <a:xfrm>
            <a:off x="1126489" y="3913813"/>
            <a:ext cx="3514091" cy="2338468"/>
          </a:xfrm>
          <a:prstGeom prst="rect">
            <a:avLst/>
          </a:prstGeom>
        </p:spPr>
      </p:pic>
      <p:pic>
        <p:nvPicPr>
          <p:cNvPr id="4" name="Afbeelding 3"/>
          <p:cNvPicPr>
            <a:picLocks noChangeAspect="1"/>
          </p:cNvPicPr>
          <p:nvPr/>
        </p:nvPicPr>
        <p:blipFill>
          <a:blip r:embed="rId5"/>
          <a:stretch>
            <a:fillRect/>
          </a:stretch>
        </p:blipFill>
        <p:spPr>
          <a:xfrm>
            <a:off x="3417831" y="1064893"/>
            <a:ext cx="4797772" cy="2135507"/>
          </a:xfrm>
          <a:prstGeom prst="rect">
            <a:avLst/>
          </a:prstGeom>
        </p:spPr>
      </p:pic>
    </p:spTree>
    <p:extLst>
      <p:ext uri="{BB962C8B-B14F-4D97-AF65-F5344CB8AC3E}">
        <p14:creationId xmlns:p14="http://schemas.microsoft.com/office/powerpoint/2010/main" val="2220366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2514556" y="3538882"/>
            <a:ext cx="3069590" cy="2299229"/>
          </a:xfrm>
          <a:prstGeom prst="rect">
            <a:avLst/>
          </a:prstGeom>
        </p:spPr>
      </p:pic>
      <p:pic>
        <p:nvPicPr>
          <p:cNvPr id="5" name="Afbeelding 4">
            <a:extLst>
              <a:ext uri="{FF2B5EF4-FFF2-40B4-BE49-F238E27FC236}">
                <a16:creationId xmlns:a16="http://schemas.microsoft.com/office/drawing/2014/main" id="{021B9F6D-28DB-1241-B6A0-4F128D1DC2C5}"/>
              </a:ext>
            </a:extLst>
          </p:cNvPr>
          <p:cNvPicPr>
            <a:picLocks noChangeAspect="1"/>
          </p:cNvPicPr>
          <p:nvPr/>
        </p:nvPicPr>
        <p:blipFill>
          <a:blip r:embed="rId4"/>
          <a:stretch>
            <a:fillRect/>
          </a:stretch>
        </p:blipFill>
        <p:spPr>
          <a:xfrm>
            <a:off x="1035049" y="432345"/>
            <a:ext cx="3850475" cy="2562316"/>
          </a:xfrm>
          <a:prstGeom prst="rect">
            <a:avLst/>
          </a:prstGeom>
        </p:spPr>
      </p:pic>
      <p:pic>
        <p:nvPicPr>
          <p:cNvPr id="6" name="Afbeelding 5">
            <a:extLst>
              <a:ext uri="{FF2B5EF4-FFF2-40B4-BE49-F238E27FC236}">
                <a16:creationId xmlns:a16="http://schemas.microsoft.com/office/drawing/2014/main" id="{3AA97FEF-EBA4-1B4E-AE4C-DD2E49BAD278}"/>
              </a:ext>
            </a:extLst>
          </p:cNvPr>
          <p:cNvPicPr>
            <a:picLocks noChangeAspect="1"/>
          </p:cNvPicPr>
          <p:nvPr/>
        </p:nvPicPr>
        <p:blipFill>
          <a:blip r:embed="rId5"/>
          <a:stretch>
            <a:fillRect/>
          </a:stretch>
        </p:blipFill>
        <p:spPr>
          <a:xfrm>
            <a:off x="6625459" y="3543153"/>
            <a:ext cx="3448707" cy="2294958"/>
          </a:xfrm>
          <a:prstGeom prst="rect">
            <a:avLst/>
          </a:prstGeom>
        </p:spPr>
      </p:pic>
    </p:spTree>
    <p:extLst>
      <p:ext uri="{BB962C8B-B14F-4D97-AF65-F5344CB8AC3E}">
        <p14:creationId xmlns:p14="http://schemas.microsoft.com/office/powerpoint/2010/main" val="1425807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932009" y="2632842"/>
            <a:ext cx="4910253" cy="2283492"/>
          </a:xfrm>
          <a:prstGeom prst="rect">
            <a:avLst/>
          </a:prstGeom>
        </p:spPr>
      </p:pic>
      <p:pic>
        <p:nvPicPr>
          <p:cNvPr id="3" name="Afbeelding 2">
            <a:extLst>
              <a:ext uri="{FF2B5EF4-FFF2-40B4-BE49-F238E27FC236}">
                <a16:creationId xmlns:a16="http://schemas.microsoft.com/office/drawing/2014/main" id="{4EC6B243-A1FA-4660-B24B-02EBB86D0E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9306" y="669271"/>
            <a:ext cx="4991357" cy="3308520"/>
          </a:xfrm>
          <a:prstGeom prst="rect">
            <a:avLst/>
          </a:prstGeom>
        </p:spPr>
      </p:pic>
    </p:spTree>
    <p:extLst>
      <p:ext uri="{BB962C8B-B14F-4D97-AF65-F5344CB8AC3E}">
        <p14:creationId xmlns:p14="http://schemas.microsoft.com/office/powerpoint/2010/main" val="3386018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267350" y="81401"/>
            <a:ext cx="11924649" cy="1539470"/>
          </a:xfrm>
        </p:spPr>
        <p:txBody>
          <a:bodyPr/>
          <a:lstStyle/>
          <a:p>
            <a:r>
              <a:rPr lang="nl-NL" b="0" dirty="0">
                <a:ea typeface="Poiret One" charset="0"/>
                <a:cs typeface="Poiret One" charset="0"/>
              </a:rPr>
              <a:t>Professionaliseringstraject</a:t>
            </a:r>
            <a:r>
              <a:rPr lang="nl-NL" b="0" dirty="0">
                <a:latin typeface="Poiret One" charset="0"/>
                <a:ea typeface="Poiret One" charset="0"/>
                <a:cs typeface="Poiret One" charset="0"/>
              </a:rPr>
              <a:t> voor leerkrachten</a:t>
            </a:r>
            <a:endParaRPr lang="nl-BE" b="0" dirty="0">
              <a:latin typeface="Poiret One" charset="0"/>
              <a:ea typeface="Poiret One" charset="0"/>
              <a:cs typeface="Poiret One" charset="0"/>
            </a:endParaRPr>
          </a:p>
        </p:txBody>
      </p:sp>
      <p:pic>
        <p:nvPicPr>
          <p:cNvPr id="17" name="Afbeelding 16">
            <a:extLst>
              <a:ext uri="{FF2B5EF4-FFF2-40B4-BE49-F238E27FC236}">
                <a16:creationId xmlns:a16="http://schemas.microsoft.com/office/drawing/2014/main" id="{7102CBDE-A645-4E63-BF40-508F330D0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801" y="1469924"/>
            <a:ext cx="6750397" cy="3918151"/>
          </a:xfrm>
          <a:prstGeom prst="rect">
            <a:avLst/>
          </a:prstGeom>
        </p:spPr>
      </p:pic>
    </p:spTree>
    <p:extLst>
      <p:ext uri="{BB962C8B-B14F-4D97-AF65-F5344CB8AC3E}">
        <p14:creationId xmlns:p14="http://schemas.microsoft.com/office/powerpoint/2010/main" val="2884925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2717186" y="1367866"/>
            <a:ext cx="3653102" cy="2422166"/>
          </a:xfrm>
          <a:prstGeom prst="rect">
            <a:avLst/>
          </a:prstGeom>
        </p:spPr>
      </p:pic>
      <p:pic>
        <p:nvPicPr>
          <p:cNvPr id="4" name="Afbeelding 3">
            <a:extLst>
              <a:ext uri="{FF2B5EF4-FFF2-40B4-BE49-F238E27FC236}">
                <a16:creationId xmlns:a16="http://schemas.microsoft.com/office/drawing/2014/main" id="{08398946-99CE-2E43-AB43-A4F213C29F88}"/>
              </a:ext>
            </a:extLst>
          </p:cNvPr>
          <p:cNvPicPr>
            <a:picLocks noChangeAspect="1"/>
          </p:cNvPicPr>
          <p:nvPr/>
        </p:nvPicPr>
        <p:blipFill>
          <a:blip r:embed="rId4"/>
          <a:stretch>
            <a:fillRect/>
          </a:stretch>
        </p:blipFill>
        <p:spPr>
          <a:xfrm>
            <a:off x="7140662" y="3790032"/>
            <a:ext cx="2381710" cy="2381710"/>
          </a:xfrm>
          <a:prstGeom prst="rect">
            <a:avLst/>
          </a:prstGeom>
        </p:spPr>
      </p:pic>
    </p:spTree>
    <p:extLst>
      <p:ext uri="{BB962C8B-B14F-4D97-AF65-F5344CB8AC3E}">
        <p14:creationId xmlns:p14="http://schemas.microsoft.com/office/powerpoint/2010/main" val="3507509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1920240" y="2491741"/>
            <a:ext cx="4053589" cy="2697479"/>
          </a:xfrm>
          <a:prstGeom prst="rect">
            <a:avLst/>
          </a:prstGeom>
        </p:spPr>
      </p:pic>
      <p:pic>
        <p:nvPicPr>
          <p:cNvPr id="5" name="Afbeelding 4"/>
          <p:cNvPicPr>
            <a:picLocks noChangeAspect="1"/>
          </p:cNvPicPr>
          <p:nvPr/>
        </p:nvPicPr>
        <p:blipFill>
          <a:blip r:embed="rId4"/>
          <a:stretch>
            <a:fillRect/>
          </a:stretch>
        </p:blipFill>
        <p:spPr>
          <a:xfrm>
            <a:off x="7707630" y="1143000"/>
            <a:ext cx="4046220" cy="4046220"/>
          </a:xfrm>
          <a:prstGeom prst="rect">
            <a:avLst/>
          </a:prstGeom>
        </p:spPr>
      </p:pic>
    </p:spTree>
    <p:extLst>
      <p:ext uri="{BB962C8B-B14F-4D97-AF65-F5344CB8AC3E}">
        <p14:creationId xmlns:p14="http://schemas.microsoft.com/office/powerpoint/2010/main" val="2995362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1094196" y="616948"/>
            <a:ext cx="4407969" cy="3151009"/>
          </a:xfrm>
          <a:prstGeom prst="rect">
            <a:avLst/>
          </a:prstGeom>
        </p:spPr>
      </p:pic>
      <p:pic>
        <p:nvPicPr>
          <p:cNvPr id="4" name="Afbeelding 3">
            <a:extLst>
              <a:ext uri="{FF2B5EF4-FFF2-40B4-BE49-F238E27FC236}">
                <a16:creationId xmlns:a16="http://schemas.microsoft.com/office/drawing/2014/main" id="{73158186-7671-F441-A247-5F5DE665CBC7}"/>
              </a:ext>
            </a:extLst>
          </p:cNvPr>
          <p:cNvPicPr>
            <a:picLocks noChangeAspect="1"/>
          </p:cNvPicPr>
          <p:nvPr/>
        </p:nvPicPr>
        <p:blipFill>
          <a:blip r:embed="rId4"/>
          <a:stretch>
            <a:fillRect/>
          </a:stretch>
        </p:blipFill>
        <p:spPr>
          <a:xfrm>
            <a:off x="6146792" y="2809226"/>
            <a:ext cx="4993697" cy="3471455"/>
          </a:xfrm>
          <a:prstGeom prst="rect">
            <a:avLst/>
          </a:prstGeom>
        </p:spPr>
      </p:pic>
    </p:spTree>
    <p:extLst>
      <p:ext uri="{BB962C8B-B14F-4D97-AF65-F5344CB8AC3E}">
        <p14:creationId xmlns:p14="http://schemas.microsoft.com/office/powerpoint/2010/main" val="2734320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ep 27"/>
          <p:cNvGrpSpPr/>
          <p:nvPr/>
        </p:nvGrpSpPr>
        <p:grpSpPr>
          <a:xfrm>
            <a:off x="1774234" y="1394038"/>
            <a:ext cx="8573821" cy="5295751"/>
            <a:chOff x="312516" y="721358"/>
            <a:chExt cx="8573821" cy="5295752"/>
          </a:xfrm>
        </p:grpSpPr>
        <p:grpSp>
          <p:nvGrpSpPr>
            <p:cNvPr id="27" name="Groep 26"/>
            <p:cNvGrpSpPr/>
            <p:nvPr/>
          </p:nvGrpSpPr>
          <p:grpSpPr>
            <a:xfrm>
              <a:off x="312516" y="721358"/>
              <a:ext cx="8573821" cy="5295752"/>
              <a:chOff x="312516" y="721358"/>
              <a:chExt cx="8573821" cy="5295752"/>
            </a:xfrm>
          </p:grpSpPr>
          <p:grpSp>
            <p:nvGrpSpPr>
              <p:cNvPr id="20" name="Groep 19"/>
              <p:cNvGrpSpPr/>
              <p:nvPr/>
            </p:nvGrpSpPr>
            <p:grpSpPr>
              <a:xfrm>
                <a:off x="312516" y="721358"/>
                <a:ext cx="8573821" cy="5295752"/>
                <a:chOff x="312516" y="618607"/>
                <a:chExt cx="8573821" cy="5398503"/>
              </a:xfrm>
            </p:grpSpPr>
            <p:grpSp>
              <p:nvGrpSpPr>
                <p:cNvPr id="17" name="Groep 16"/>
                <p:cNvGrpSpPr/>
                <p:nvPr/>
              </p:nvGrpSpPr>
              <p:grpSpPr>
                <a:xfrm>
                  <a:off x="312516" y="618607"/>
                  <a:ext cx="8573821" cy="5398503"/>
                  <a:chOff x="395536" y="788624"/>
                  <a:chExt cx="8352928" cy="5016641"/>
                </a:xfrm>
              </p:grpSpPr>
              <p:grpSp>
                <p:nvGrpSpPr>
                  <p:cNvPr id="2" name="Groep 1"/>
                  <p:cNvGrpSpPr/>
                  <p:nvPr/>
                </p:nvGrpSpPr>
                <p:grpSpPr>
                  <a:xfrm>
                    <a:off x="395536" y="788624"/>
                    <a:ext cx="8352928" cy="5016641"/>
                    <a:chOff x="395536" y="1220672"/>
                    <a:chExt cx="8352928" cy="5016641"/>
                  </a:xfrm>
                </p:grpSpPr>
                <p:sp>
                  <p:nvSpPr>
                    <p:cNvPr id="4" name="Afgeronde rechthoek 3"/>
                    <p:cNvSpPr/>
                    <p:nvPr/>
                  </p:nvSpPr>
                  <p:spPr>
                    <a:xfrm>
                      <a:off x="395536" y="5229201"/>
                      <a:ext cx="8346641" cy="1008112"/>
                    </a:xfrm>
                    <a:prstGeom prst="roundRect">
                      <a:avLst>
                        <a:gd name="adj" fmla="val 31942"/>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solidFill>
                          <a:schemeClr val="tx1">
                            <a:lumMod val="85000"/>
                            <a:lumOff val="15000"/>
                          </a:schemeClr>
                        </a:solidFill>
                      </a:endParaRPr>
                    </a:p>
                  </p:txBody>
                </p:sp>
                <p:sp>
                  <p:nvSpPr>
                    <p:cNvPr id="3" name="Afgeronde rechthoek 2"/>
                    <p:cNvSpPr/>
                    <p:nvPr/>
                  </p:nvSpPr>
                  <p:spPr>
                    <a:xfrm>
                      <a:off x="395536" y="1220672"/>
                      <a:ext cx="8352928" cy="1344232"/>
                    </a:xfrm>
                    <a:prstGeom prst="roundRect">
                      <a:avLst>
                        <a:gd name="adj" fmla="val 38709"/>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2800">
                        <a:solidFill>
                          <a:schemeClr val="tx1">
                            <a:lumMod val="85000"/>
                            <a:lumOff val="15000"/>
                          </a:schemeClr>
                        </a:solidFill>
                        <a:latin typeface="Poiret One" panose="02000000000000000000" pitchFamily="2" charset="0"/>
                      </a:endParaRPr>
                    </a:p>
                  </p:txBody>
                </p:sp>
                <p:sp>
                  <p:nvSpPr>
                    <p:cNvPr id="6" name="Afgeronde rechthoek 5"/>
                    <p:cNvSpPr/>
                    <p:nvPr/>
                  </p:nvSpPr>
                  <p:spPr>
                    <a:xfrm>
                      <a:off x="4860032" y="2420888"/>
                      <a:ext cx="3528392" cy="3024336"/>
                    </a:xfrm>
                    <a:prstGeom prst="round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600" b="1">
                        <a:solidFill>
                          <a:schemeClr val="tx1">
                            <a:lumMod val="85000"/>
                            <a:lumOff val="15000"/>
                          </a:schemeClr>
                        </a:solidFill>
                      </a:endParaRPr>
                    </a:p>
                    <a:p>
                      <a:pPr algn="ctr"/>
                      <a:endParaRPr lang="nl-NL" sz="1600" b="1">
                        <a:solidFill>
                          <a:schemeClr val="tx1">
                            <a:lumMod val="85000"/>
                            <a:lumOff val="15000"/>
                          </a:schemeClr>
                        </a:solidFill>
                      </a:endParaRPr>
                    </a:p>
                    <a:p>
                      <a:pPr algn="ctr"/>
                      <a:endParaRPr lang="nl-NL" sz="1600" b="1">
                        <a:solidFill>
                          <a:schemeClr val="tx1">
                            <a:lumMod val="85000"/>
                            <a:lumOff val="15000"/>
                          </a:schemeClr>
                        </a:solidFill>
                      </a:endParaRPr>
                    </a:p>
                    <a:p>
                      <a:pPr algn="ctr"/>
                      <a:endParaRPr lang="nl-NL" sz="1600" b="1">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p:txBody>
                </p:sp>
                <p:sp>
                  <p:nvSpPr>
                    <p:cNvPr id="5" name="Afgeronde rechthoek 4"/>
                    <p:cNvSpPr/>
                    <p:nvPr/>
                  </p:nvSpPr>
                  <p:spPr>
                    <a:xfrm>
                      <a:off x="899592" y="2420888"/>
                      <a:ext cx="3528392" cy="3024336"/>
                    </a:xfrm>
                    <a:prstGeom prst="roundRect">
                      <a:avLst>
                        <a:gd name="adj" fmla="val 20168"/>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b="1">
                        <a:solidFill>
                          <a:schemeClr val="tx2"/>
                        </a:solidFill>
                      </a:endParaRPr>
                    </a:p>
                  </p:txBody>
                </p:sp>
              </p:grpSp>
              <p:grpSp>
                <p:nvGrpSpPr>
                  <p:cNvPr id="11" name="Groep 10"/>
                  <p:cNvGrpSpPr/>
                  <p:nvPr/>
                </p:nvGrpSpPr>
                <p:grpSpPr>
                  <a:xfrm flipV="1">
                    <a:off x="5360526" y="3039990"/>
                    <a:ext cx="2459792" cy="1899028"/>
                    <a:chOff x="5360526" y="2870720"/>
                    <a:chExt cx="2459792" cy="1899028"/>
                  </a:xfrm>
                </p:grpSpPr>
                <p:sp>
                  <p:nvSpPr>
                    <p:cNvPr id="8" name="Ovaal 7"/>
                    <p:cNvSpPr/>
                    <p:nvPr/>
                  </p:nvSpPr>
                  <p:spPr>
                    <a:xfrm>
                      <a:off x="5360526" y="2876494"/>
                      <a:ext cx="1440162" cy="1129825"/>
                    </a:xfrm>
                    <a:prstGeom prst="ellipse">
                      <a:avLst/>
                    </a:prstGeom>
                    <a:solidFill>
                      <a:srgbClr val="32E297">
                        <a:alpha val="45882"/>
                      </a:srgb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10" name="Ovaal 9"/>
                    <p:cNvSpPr/>
                    <p:nvPr/>
                  </p:nvSpPr>
                  <p:spPr>
                    <a:xfrm>
                      <a:off x="5864582" y="3639923"/>
                      <a:ext cx="1440161" cy="1129825"/>
                    </a:xfrm>
                    <a:prstGeom prst="ellipse">
                      <a:avLst/>
                    </a:prstGeom>
                    <a:solidFill>
                      <a:srgbClr val="32E297">
                        <a:alpha val="45882"/>
                      </a:srgb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100"/>
                    </a:p>
                  </p:txBody>
                </p:sp>
                <p:sp>
                  <p:nvSpPr>
                    <p:cNvPr id="9" name="Ovaal 8"/>
                    <p:cNvSpPr/>
                    <p:nvPr/>
                  </p:nvSpPr>
                  <p:spPr>
                    <a:xfrm>
                      <a:off x="6380156" y="2870720"/>
                      <a:ext cx="1440162" cy="1129825"/>
                    </a:xfrm>
                    <a:prstGeom prst="ellipse">
                      <a:avLst/>
                    </a:prstGeom>
                    <a:solidFill>
                      <a:srgbClr val="32E297">
                        <a:alpha val="45882"/>
                      </a:srgb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grpSp>
              <p:sp>
                <p:nvSpPr>
                  <p:cNvPr id="14" name="Tekstvak 13"/>
                  <p:cNvSpPr txBox="1"/>
                  <p:nvPr/>
                </p:nvSpPr>
                <p:spPr>
                  <a:xfrm>
                    <a:off x="5861973" y="3015862"/>
                    <a:ext cx="1440160" cy="889244"/>
                  </a:xfrm>
                  <a:prstGeom prst="rect">
                    <a:avLst/>
                  </a:prstGeom>
                  <a:noFill/>
                </p:spPr>
                <p:txBody>
                  <a:bodyPr wrap="square" rtlCol="0">
                    <a:spAutoFit/>
                  </a:bodyPr>
                  <a:lstStyle/>
                  <a:p>
                    <a:pPr algn="ctr"/>
                    <a:r>
                      <a:rPr lang="nl-NL" sz="1100"/>
                      <a:t>School </a:t>
                    </a:r>
                  </a:p>
                  <a:p>
                    <a:pPr algn="ctr"/>
                    <a:r>
                      <a:rPr lang="nl-NL" sz="1100"/>
                      <a:t>(Team, leerling, pedagogische begeleider counselor, CLB, …)</a:t>
                    </a:r>
                    <a:endParaRPr lang="nl-BE" sz="1100"/>
                  </a:p>
                </p:txBody>
              </p:sp>
              <p:sp>
                <p:nvSpPr>
                  <p:cNvPr id="15" name="Tekstvak 14"/>
                  <p:cNvSpPr txBox="1"/>
                  <p:nvPr/>
                </p:nvSpPr>
                <p:spPr>
                  <a:xfrm>
                    <a:off x="5273058" y="4241493"/>
                    <a:ext cx="1440160" cy="262400"/>
                  </a:xfrm>
                  <a:prstGeom prst="rect">
                    <a:avLst/>
                  </a:prstGeom>
                  <a:noFill/>
                </p:spPr>
                <p:txBody>
                  <a:bodyPr wrap="square" rtlCol="0">
                    <a:spAutoFit/>
                  </a:bodyPr>
                  <a:lstStyle/>
                  <a:p>
                    <a:pPr algn="ctr"/>
                    <a:r>
                      <a:rPr lang="nl-NL" sz="1200"/>
                      <a:t>Ouders</a:t>
                    </a:r>
                  </a:p>
                </p:txBody>
              </p:sp>
              <p:sp>
                <p:nvSpPr>
                  <p:cNvPr id="16" name="Tekstvak 15"/>
                  <p:cNvSpPr txBox="1"/>
                  <p:nvPr/>
                </p:nvSpPr>
                <p:spPr>
                  <a:xfrm>
                    <a:off x="6541369" y="4251803"/>
                    <a:ext cx="1440160" cy="262400"/>
                  </a:xfrm>
                  <a:prstGeom prst="rect">
                    <a:avLst/>
                  </a:prstGeom>
                  <a:noFill/>
                </p:spPr>
                <p:txBody>
                  <a:bodyPr wrap="square" rtlCol="0">
                    <a:spAutoFit/>
                  </a:bodyPr>
                  <a:lstStyle/>
                  <a:p>
                    <a:pPr algn="ctr"/>
                    <a:r>
                      <a:rPr lang="nl-NL" sz="1200"/>
                      <a:t>Gemeenschap</a:t>
                    </a:r>
                  </a:p>
                </p:txBody>
              </p:sp>
            </p:grpSp>
            <p:sp>
              <p:nvSpPr>
                <p:cNvPr id="7" name="Tekstvak 6"/>
                <p:cNvSpPr txBox="1"/>
                <p:nvPr/>
              </p:nvSpPr>
              <p:spPr>
                <a:xfrm>
                  <a:off x="975924" y="2131368"/>
                  <a:ext cx="3370729" cy="1474617"/>
                </a:xfrm>
                <a:prstGeom prst="rect">
                  <a:avLst/>
                </a:prstGeom>
                <a:noFill/>
              </p:spPr>
              <p:txBody>
                <a:bodyPr wrap="square" rtlCol="0">
                  <a:spAutoFit/>
                </a:bodyPr>
                <a:lstStyle/>
                <a:p>
                  <a:pPr algn="ctr"/>
                  <a:r>
                    <a:rPr lang="nl-NL" b="1" dirty="0">
                      <a:solidFill>
                        <a:schemeClr val="tx1">
                          <a:lumMod val="85000"/>
                          <a:lumOff val="15000"/>
                        </a:schemeClr>
                      </a:solidFill>
                      <a:effectLst>
                        <a:outerShdw blurRad="38100" dist="38100" dir="2700000" algn="tl">
                          <a:srgbClr val="000000">
                            <a:alpha val="43137"/>
                          </a:srgbClr>
                        </a:outerShdw>
                      </a:effectLst>
                      <a:latin typeface="Poiret One" panose="02000000000000000000" pitchFamily="2" charset="0"/>
                    </a:rPr>
                    <a:t>DOEL A</a:t>
                  </a:r>
                </a:p>
                <a:p>
                  <a:pPr algn="ctr"/>
                  <a:r>
                    <a:rPr lang="nl-NL" b="1" dirty="0">
                      <a:solidFill>
                        <a:schemeClr val="tx1">
                          <a:lumMod val="85000"/>
                          <a:lumOff val="15000"/>
                        </a:schemeClr>
                      </a:solidFill>
                      <a:latin typeface="+mj-lt"/>
                    </a:rPr>
                    <a:t>Diversiteit waarderen en benutten in de klaspraktijk</a:t>
                  </a:r>
                </a:p>
                <a:p>
                  <a:pPr algn="ctr"/>
                  <a:endParaRPr lang="nl-NL" dirty="0">
                    <a:solidFill>
                      <a:schemeClr val="tx1">
                        <a:lumMod val="85000"/>
                        <a:lumOff val="15000"/>
                      </a:schemeClr>
                    </a:solidFill>
                  </a:endParaRPr>
                </a:p>
                <a:p>
                  <a:pPr algn="ctr"/>
                  <a:endParaRPr lang="nl-NL" sz="1600" b="1" dirty="0">
                    <a:solidFill>
                      <a:schemeClr val="tx1">
                        <a:lumMod val="85000"/>
                        <a:lumOff val="15000"/>
                      </a:schemeClr>
                    </a:solidFill>
                    <a:latin typeface="+mj-lt"/>
                  </a:endParaRPr>
                </a:p>
              </p:txBody>
            </p:sp>
            <p:sp>
              <p:nvSpPr>
                <p:cNvPr id="18" name="Tekstvak 17"/>
                <p:cNvSpPr txBox="1"/>
                <p:nvPr/>
              </p:nvSpPr>
              <p:spPr>
                <a:xfrm>
                  <a:off x="4974985" y="2144272"/>
                  <a:ext cx="3370729" cy="941245"/>
                </a:xfrm>
                <a:prstGeom prst="rect">
                  <a:avLst/>
                </a:prstGeom>
                <a:noFill/>
              </p:spPr>
              <p:txBody>
                <a:bodyPr wrap="square" rtlCol="0">
                  <a:spAutoFit/>
                </a:bodyPr>
                <a:lstStyle/>
                <a:p>
                  <a:pPr algn="ctr"/>
                  <a:r>
                    <a:rPr lang="nl-NL" b="1" dirty="0">
                      <a:solidFill>
                        <a:schemeClr val="tx1">
                          <a:lumMod val="85000"/>
                          <a:lumOff val="15000"/>
                        </a:schemeClr>
                      </a:solidFill>
                      <a:effectLst>
                        <a:outerShdw blurRad="38100" dist="38100" dir="2700000" algn="tl">
                          <a:srgbClr val="000000">
                            <a:alpha val="43137"/>
                          </a:srgbClr>
                        </a:outerShdw>
                      </a:effectLst>
                      <a:latin typeface="Poiret One" panose="02000000000000000000" pitchFamily="2" charset="0"/>
                    </a:rPr>
                    <a:t>DOEL B </a:t>
                  </a:r>
                </a:p>
                <a:p>
                  <a:pPr algn="ctr"/>
                  <a:r>
                    <a:rPr lang="nl-NL" b="1" dirty="0">
                      <a:solidFill>
                        <a:schemeClr val="tx1">
                          <a:lumMod val="85000"/>
                          <a:lumOff val="15000"/>
                        </a:schemeClr>
                      </a:solidFill>
                      <a:latin typeface="+mj-lt"/>
                    </a:rPr>
                    <a:t>Verbindende samenwerking realiseren</a:t>
                  </a:r>
                </a:p>
              </p:txBody>
            </p:sp>
          </p:grpSp>
          <p:sp>
            <p:nvSpPr>
              <p:cNvPr id="24" name="Tekstvak 23"/>
              <p:cNvSpPr txBox="1"/>
              <p:nvPr/>
            </p:nvSpPr>
            <p:spPr>
              <a:xfrm>
                <a:off x="1814204" y="855209"/>
                <a:ext cx="5948901" cy="1015663"/>
              </a:xfrm>
              <a:prstGeom prst="rect">
                <a:avLst/>
              </a:prstGeom>
              <a:noFill/>
            </p:spPr>
            <p:txBody>
              <a:bodyPr wrap="square" rtlCol="0">
                <a:spAutoFit/>
              </a:bodyPr>
              <a:lstStyle/>
              <a:p>
                <a:pPr algn="ctr"/>
                <a:r>
                  <a:rPr lang="nl-NL" sz="2000" b="1" dirty="0">
                    <a:solidFill>
                      <a:schemeClr val="tx1">
                        <a:lumMod val="85000"/>
                        <a:lumOff val="15000"/>
                      </a:schemeClr>
                    </a:solidFill>
                    <a:latin typeface="+mj-lt"/>
                  </a:rPr>
                  <a:t>COMPETENTIEONTWIKKELING </a:t>
                </a:r>
              </a:p>
              <a:p>
                <a:pPr algn="ctr"/>
                <a:r>
                  <a:rPr lang="nl-NL" sz="2000" b="1" dirty="0">
                    <a:solidFill>
                      <a:schemeClr val="tx1">
                        <a:lumMod val="85000"/>
                        <a:lumOff val="15000"/>
                      </a:schemeClr>
                    </a:solidFill>
                    <a:latin typeface="+mj-lt"/>
                  </a:rPr>
                  <a:t>van (toekomstige) leraren en teams </a:t>
                </a:r>
              </a:p>
              <a:p>
                <a:pPr algn="ctr"/>
                <a:r>
                  <a:rPr lang="nl-NL" sz="2000" b="1" dirty="0">
                    <a:solidFill>
                      <a:schemeClr val="tx1">
                        <a:lumMod val="85000"/>
                        <a:lumOff val="15000"/>
                      </a:schemeClr>
                    </a:solidFill>
                    <a:latin typeface="+mj-lt"/>
                  </a:rPr>
                  <a:t>om inclusieve leeromgevingen te creëren</a:t>
                </a:r>
              </a:p>
            </p:txBody>
          </p:sp>
        </p:grpSp>
        <p:sp>
          <p:nvSpPr>
            <p:cNvPr id="26" name="Tekstvak 25"/>
            <p:cNvSpPr txBox="1"/>
            <p:nvPr/>
          </p:nvSpPr>
          <p:spPr>
            <a:xfrm>
              <a:off x="1920625" y="5397609"/>
              <a:ext cx="5948901" cy="400110"/>
            </a:xfrm>
            <a:prstGeom prst="rect">
              <a:avLst/>
            </a:prstGeom>
            <a:noFill/>
          </p:spPr>
          <p:txBody>
            <a:bodyPr wrap="square" rtlCol="0">
              <a:spAutoFit/>
            </a:bodyPr>
            <a:lstStyle/>
            <a:p>
              <a:pPr algn="ctr"/>
              <a:r>
                <a:rPr lang="nl-NL" sz="2000" b="1">
                  <a:solidFill>
                    <a:schemeClr val="tx1">
                      <a:lumMod val="85000"/>
                      <a:lumOff val="15000"/>
                    </a:schemeClr>
                  </a:solidFill>
                  <a:latin typeface="+mj-lt"/>
                </a:rPr>
                <a:t>Via: professionele ontwikkeling</a:t>
              </a:r>
            </a:p>
          </p:txBody>
        </p:sp>
      </p:grpSp>
      <p:sp>
        <p:nvSpPr>
          <p:cNvPr id="12" name="Tekstvak 11"/>
          <p:cNvSpPr txBox="1"/>
          <p:nvPr/>
        </p:nvSpPr>
        <p:spPr>
          <a:xfrm>
            <a:off x="641637" y="237753"/>
            <a:ext cx="10839017" cy="769441"/>
          </a:xfrm>
          <a:prstGeom prst="rect">
            <a:avLst/>
          </a:prstGeom>
          <a:noFill/>
        </p:spPr>
        <p:txBody>
          <a:bodyPr wrap="square" rtlCol="0">
            <a:spAutoFit/>
          </a:bodyPr>
          <a:lstStyle/>
          <a:p>
            <a:r>
              <a:rPr lang="nl-NL" sz="4400" b="1" dirty="0">
                <a:solidFill>
                  <a:schemeClr val="tx1">
                    <a:lumMod val="75000"/>
                    <a:lumOff val="25000"/>
                  </a:schemeClr>
                </a:solidFill>
                <a:latin typeface="Roboto"/>
                <a:ea typeface="+mj-ea"/>
                <a:cs typeface="+mj-cs"/>
              </a:rPr>
              <a:t>Doelen </a:t>
            </a:r>
            <a:r>
              <a:rPr lang="nl-NL" sz="4400" b="1" dirty="0" err="1">
                <a:solidFill>
                  <a:schemeClr val="tx1">
                    <a:lumMod val="75000"/>
                    <a:lumOff val="25000"/>
                  </a:schemeClr>
                </a:solidFill>
                <a:latin typeface="Roboto"/>
                <a:ea typeface="+mj-ea"/>
                <a:cs typeface="+mj-cs"/>
              </a:rPr>
              <a:t>Potential</a:t>
            </a:r>
            <a:r>
              <a:rPr lang="nl-NL" sz="4400" b="1" dirty="0">
                <a:solidFill>
                  <a:schemeClr val="tx1">
                    <a:lumMod val="75000"/>
                    <a:lumOff val="25000"/>
                  </a:schemeClr>
                </a:solidFill>
                <a:latin typeface="Roboto"/>
                <a:ea typeface="+mj-ea"/>
                <a:cs typeface="+mj-cs"/>
              </a:rPr>
              <a:t>: </a:t>
            </a:r>
            <a:r>
              <a:rPr lang="nl-BE" sz="4400" b="1" dirty="0">
                <a:solidFill>
                  <a:schemeClr val="tx1">
                    <a:lumMod val="75000"/>
                    <a:lumOff val="25000"/>
                  </a:schemeClr>
                </a:solidFill>
                <a:latin typeface="Roboto"/>
                <a:ea typeface="+mj-ea"/>
                <a:cs typeface="+mj-cs"/>
              </a:rPr>
              <a:t>samen onderweg</a:t>
            </a:r>
            <a:r>
              <a:rPr lang="mr-IN" sz="4400" b="1" dirty="0">
                <a:solidFill>
                  <a:schemeClr val="tx1">
                    <a:lumMod val="75000"/>
                    <a:lumOff val="25000"/>
                  </a:schemeClr>
                </a:solidFill>
                <a:latin typeface="Roboto"/>
                <a:ea typeface="+mj-ea"/>
                <a:cs typeface="+mj-cs"/>
              </a:rPr>
              <a:t>…</a:t>
            </a:r>
            <a:endParaRPr lang="nl-NL" sz="4400" b="1" dirty="0">
              <a:solidFill>
                <a:schemeClr val="tx1">
                  <a:lumMod val="75000"/>
                  <a:lumOff val="25000"/>
                </a:schemeClr>
              </a:solidFill>
              <a:latin typeface="Roboto"/>
              <a:ea typeface="+mj-ea"/>
              <a:cs typeface="+mj-cs"/>
            </a:endParaRPr>
          </a:p>
        </p:txBody>
      </p:sp>
      <p:sp>
        <p:nvSpPr>
          <p:cNvPr id="23" name="Tijdelijke aanduiding voor inhoud 2"/>
          <p:cNvSpPr txBox="1">
            <a:spLocks/>
          </p:cNvSpPr>
          <p:nvPr/>
        </p:nvSpPr>
        <p:spPr>
          <a:xfrm>
            <a:off x="641637" y="1123011"/>
            <a:ext cx="11313460" cy="4805611"/>
          </a:xfrm>
          <a:prstGeom prst="rect">
            <a:avLst/>
          </a:prstGeom>
        </p:spPr>
        <p:txBody>
          <a:bodyPr>
            <a:normAutofit/>
          </a:bodyPr>
          <a:lstStyle>
            <a:lvl1pPr marL="228600" indent="-228600" algn="l" defTabSz="914400" rtl="0" eaLnBrk="1" latinLnBrk="0" hangingPunct="1">
              <a:lnSpc>
                <a:spcPct val="90000"/>
              </a:lnSpc>
              <a:spcBef>
                <a:spcPts val="1000"/>
              </a:spcBef>
              <a:buClr>
                <a:schemeClr val="bg1">
                  <a:lumMod val="75000"/>
                </a:schemeClr>
              </a:buClr>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buFont typeface="Arial" panose="020B0604020202020204" pitchFamily="34" charset="0"/>
              <a:buNone/>
              <a:defRPr/>
            </a:pPr>
            <a:endParaRPr lang="nl-BE" kern="0" dirty="0">
              <a:solidFill>
                <a:prstClr val="black">
                  <a:lumMod val="85000"/>
                  <a:lumOff val="15000"/>
                </a:prstClr>
              </a:solidFill>
            </a:endParaRPr>
          </a:p>
          <a:p>
            <a:pPr defTabSz="457200">
              <a:lnSpc>
                <a:spcPct val="100000"/>
              </a:lnSpc>
              <a:spcBef>
                <a:spcPts val="0"/>
              </a:spcBef>
              <a:buFont typeface="Wingdings" charset="2"/>
              <a:buChar char="q"/>
              <a:defRPr/>
            </a:pPr>
            <a:endParaRPr lang="nl-BE" kern="0" dirty="0">
              <a:solidFill>
                <a:prstClr val="black">
                  <a:lumMod val="85000"/>
                  <a:lumOff val="15000"/>
                </a:prstClr>
              </a:solidFill>
            </a:endParaRPr>
          </a:p>
          <a:p>
            <a:pPr marL="0" indent="0" defTabSz="457200">
              <a:lnSpc>
                <a:spcPct val="100000"/>
              </a:lnSpc>
              <a:spcBef>
                <a:spcPts val="0"/>
              </a:spcBef>
              <a:buFont typeface="Arial" panose="020B0604020202020204" pitchFamily="34" charset="0"/>
              <a:buNone/>
              <a:defRPr/>
            </a:pPr>
            <a:endParaRPr lang="nl-BE" sz="2600" dirty="0"/>
          </a:p>
        </p:txBody>
      </p:sp>
      <p:pic>
        <p:nvPicPr>
          <p:cNvPr id="29" name="Afbeelding 28"/>
          <p:cNvPicPr>
            <a:picLocks noChangeAspect="1"/>
          </p:cNvPicPr>
          <p:nvPr/>
        </p:nvPicPr>
        <p:blipFill>
          <a:blip r:embed="rId3"/>
          <a:stretch>
            <a:fillRect/>
          </a:stretch>
        </p:blipFill>
        <p:spPr>
          <a:xfrm>
            <a:off x="10706680" y="295195"/>
            <a:ext cx="1467013" cy="1098843"/>
          </a:xfrm>
          <a:prstGeom prst="rect">
            <a:avLst/>
          </a:prstGeom>
        </p:spPr>
      </p:pic>
    </p:spTree>
    <p:extLst>
      <p:ext uri="{BB962C8B-B14F-4D97-AF65-F5344CB8AC3E}">
        <p14:creationId xmlns:p14="http://schemas.microsoft.com/office/powerpoint/2010/main" val="1487080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Het </a:t>
            </a:r>
            <a:r>
              <a:rPr lang="nl-NL" dirty="0" err="1"/>
              <a:t>Potential</a:t>
            </a:r>
            <a:r>
              <a:rPr lang="nl-NL" dirty="0"/>
              <a:t>-traject op deze school</a:t>
            </a:r>
          </a:p>
        </p:txBody>
      </p:sp>
      <p:sp>
        <p:nvSpPr>
          <p:cNvPr id="4" name="Tekstvak 3"/>
          <p:cNvSpPr txBox="1"/>
          <p:nvPr/>
        </p:nvSpPr>
        <p:spPr>
          <a:xfrm>
            <a:off x="7050506" y="3272588"/>
            <a:ext cx="4944978" cy="1477328"/>
          </a:xfrm>
          <a:prstGeom prst="rect">
            <a:avLst/>
          </a:prstGeom>
          <a:noFill/>
        </p:spPr>
        <p:txBody>
          <a:bodyPr wrap="square" rtlCol="0">
            <a:spAutoFit/>
          </a:bodyPr>
          <a:lstStyle/>
          <a:p>
            <a:endParaRPr lang="nl-NL" dirty="0"/>
          </a:p>
          <a:p>
            <a:r>
              <a:rPr lang="nl-NL" dirty="0"/>
              <a:t>1. Is dit helder? Wat vraag je je af?</a:t>
            </a:r>
          </a:p>
          <a:p>
            <a:endParaRPr lang="nl-NL" dirty="0"/>
          </a:p>
          <a:p>
            <a:r>
              <a:rPr lang="nl-NL" dirty="0"/>
              <a:t>2. Welke barrières of randvoorwaarden zie je? Hoe kunnen we daarop inspelen?</a:t>
            </a:r>
          </a:p>
        </p:txBody>
      </p:sp>
      <p:pic>
        <p:nvPicPr>
          <p:cNvPr id="5" name="Afbeelding 4">
            <a:extLst>
              <a:ext uri="{FF2B5EF4-FFF2-40B4-BE49-F238E27FC236}">
                <a16:creationId xmlns:a16="http://schemas.microsoft.com/office/drawing/2014/main" id="{59BEB95C-3922-44CC-B3A4-C6A16369AAD9}"/>
              </a:ext>
            </a:extLst>
          </p:cNvPr>
          <p:cNvPicPr>
            <a:picLocks noChangeAspect="1"/>
          </p:cNvPicPr>
          <p:nvPr/>
        </p:nvPicPr>
        <p:blipFill>
          <a:blip r:embed="rId3"/>
          <a:stretch>
            <a:fillRect/>
          </a:stretch>
        </p:blipFill>
        <p:spPr>
          <a:xfrm>
            <a:off x="838200" y="1689590"/>
            <a:ext cx="6037807" cy="3165996"/>
          </a:xfrm>
          <a:prstGeom prst="rect">
            <a:avLst/>
          </a:prstGeom>
        </p:spPr>
      </p:pic>
    </p:spTree>
    <p:extLst>
      <p:ext uri="{BB962C8B-B14F-4D97-AF65-F5344CB8AC3E}">
        <p14:creationId xmlns:p14="http://schemas.microsoft.com/office/powerpoint/2010/main" val="1270168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Bedankt!</a:t>
            </a:r>
          </a:p>
        </p:txBody>
      </p:sp>
    </p:spTree>
    <p:extLst>
      <p:ext uri="{BB962C8B-B14F-4D97-AF65-F5344CB8AC3E}">
        <p14:creationId xmlns:p14="http://schemas.microsoft.com/office/powerpoint/2010/main" val="2110492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267350" y="81401"/>
            <a:ext cx="11924649" cy="1539470"/>
          </a:xfrm>
        </p:spPr>
        <p:txBody>
          <a:bodyPr/>
          <a:lstStyle/>
          <a:p>
            <a:r>
              <a:rPr lang="nl-NL" b="0" dirty="0">
                <a:ea typeface="Poiret One" charset="0"/>
                <a:cs typeface="Poiret One" charset="0"/>
              </a:rPr>
              <a:t>Professionaliseringstraject</a:t>
            </a:r>
            <a:r>
              <a:rPr lang="nl-NL" b="0" dirty="0">
                <a:latin typeface="Poiret One" charset="0"/>
                <a:ea typeface="Poiret One" charset="0"/>
                <a:cs typeface="Poiret One" charset="0"/>
              </a:rPr>
              <a:t> voor leerkrachten</a:t>
            </a:r>
            <a:endParaRPr lang="nl-BE" b="0" dirty="0">
              <a:latin typeface="Poiret One" charset="0"/>
              <a:ea typeface="Poiret One" charset="0"/>
              <a:cs typeface="Poiret One" charset="0"/>
            </a:endParaRPr>
          </a:p>
        </p:txBody>
      </p:sp>
      <p:pic>
        <p:nvPicPr>
          <p:cNvPr id="17" name="Afbeelding 16">
            <a:extLst>
              <a:ext uri="{FF2B5EF4-FFF2-40B4-BE49-F238E27FC236}">
                <a16:creationId xmlns:a16="http://schemas.microsoft.com/office/drawing/2014/main" id="{7102CBDE-A645-4E63-BF40-508F330D0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801" y="1469924"/>
            <a:ext cx="6750397" cy="3918151"/>
          </a:xfrm>
          <a:prstGeom prst="rect">
            <a:avLst/>
          </a:prstGeom>
        </p:spPr>
      </p:pic>
    </p:spTree>
    <p:extLst>
      <p:ext uri="{BB962C8B-B14F-4D97-AF65-F5344CB8AC3E}">
        <p14:creationId xmlns:p14="http://schemas.microsoft.com/office/powerpoint/2010/main" val="3069003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2338221" y="1502897"/>
            <a:ext cx="2942439" cy="2203989"/>
          </a:xfrm>
          <a:prstGeom prst="rect">
            <a:avLst/>
          </a:prstGeom>
        </p:spPr>
      </p:pic>
      <p:pic>
        <p:nvPicPr>
          <p:cNvPr id="3" name="Afbeelding 2"/>
          <p:cNvPicPr>
            <a:picLocks noChangeAspect="1"/>
          </p:cNvPicPr>
          <p:nvPr/>
        </p:nvPicPr>
        <p:blipFill>
          <a:blip r:embed="rId4"/>
          <a:stretch>
            <a:fillRect/>
          </a:stretch>
        </p:blipFill>
        <p:spPr>
          <a:xfrm>
            <a:off x="6760772" y="2658984"/>
            <a:ext cx="3149431" cy="2095804"/>
          </a:xfrm>
          <a:prstGeom prst="rect">
            <a:avLst/>
          </a:prstGeom>
        </p:spPr>
      </p:pic>
      <p:pic>
        <p:nvPicPr>
          <p:cNvPr id="4" name="Afbeelding 3">
            <a:extLst>
              <a:ext uri="{FF2B5EF4-FFF2-40B4-BE49-F238E27FC236}">
                <a16:creationId xmlns:a16="http://schemas.microsoft.com/office/drawing/2014/main" id="{88886A65-3655-AF41-884F-F1041C77CE69}"/>
              </a:ext>
            </a:extLst>
          </p:cNvPr>
          <p:cNvPicPr>
            <a:picLocks noChangeAspect="1"/>
          </p:cNvPicPr>
          <p:nvPr/>
        </p:nvPicPr>
        <p:blipFill>
          <a:blip r:embed="rId5"/>
          <a:stretch>
            <a:fillRect/>
          </a:stretch>
        </p:blipFill>
        <p:spPr>
          <a:xfrm>
            <a:off x="2338221" y="4061651"/>
            <a:ext cx="2942439" cy="2101742"/>
          </a:xfrm>
          <a:prstGeom prst="rect">
            <a:avLst/>
          </a:prstGeom>
        </p:spPr>
      </p:pic>
      <p:sp>
        <p:nvSpPr>
          <p:cNvPr id="5" name="Titel 12">
            <a:extLst>
              <a:ext uri="{FF2B5EF4-FFF2-40B4-BE49-F238E27FC236}">
                <a16:creationId xmlns:a16="http://schemas.microsoft.com/office/drawing/2014/main" id="{3ABC30CC-6FA3-4F2B-89DC-5382DE908A0D}"/>
              </a:ext>
            </a:extLst>
          </p:cNvPr>
          <p:cNvSpPr txBox="1">
            <a:spLocks/>
          </p:cNvSpPr>
          <p:nvPr/>
        </p:nvSpPr>
        <p:spPr>
          <a:xfrm>
            <a:off x="638411" y="378397"/>
            <a:ext cx="11924649" cy="1539470"/>
          </a:xfrm>
          <a:prstGeom prst="rect">
            <a:avLst/>
          </a:prstGeom>
        </p:spPr>
        <p:txBody>
          <a:bodyPr/>
          <a:lstStyle>
            <a:lvl1pPr algn="l" defTabSz="914400" rtl="0" eaLnBrk="1" latinLnBrk="0" hangingPunct="1">
              <a:lnSpc>
                <a:spcPct val="90000"/>
              </a:lnSpc>
              <a:spcBef>
                <a:spcPct val="0"/>
              </a:spcBef>
              <a:buNone/>
              <a:defRPr sz="4400" b="1" kern="1200">
                <a:solidFill>
                  <a:schemeClr val="tx1">
                    <a:lumMod val="75000"/>
                    <a:lumOff val="25000"/>
                  </a:schemeClr>
                </a:solidFill>
                <a:effectLst/>
                <a:latin typeface="Poiret One" panose="02000000000000000000" pitchFamily="2" charset="0"/>
                <a:ea typeface="+mj-ea"/>
                <a:cs typeface="+mj-cs"/>
              </a:defRPr>
            </a:lvl1pPr>
          </a:lstStyle>
          <a:p>
            <a:r>
              <a:rPr lang="nl-NL" b="0" dirty="0">
                <a:latin typeface="Roboto"/>
                <a:ea typeface="Poiret One" charset="0"/>
                <a:cs typeface="Poiret One" charset="0"/>
              </a:rPr>
              <a:t>Professionaliseringstraject voor leerkrachten</a:t>
            </a:r>
            <a:endParaRPr lang="nl-BE" b="0" dirty="0">
              <a:latin typeface="Roboto"/>
              <a:ea typeface="Poiret One" charset="0"/>
              <a:cs typeface="Poiret One" charset="0"/>
            </a:endParaRPr>
          </a:p>
        </p:txBody>
      </p:sp>
    </p:spTree>
    <p:extLst>
      <p:ext uri="{BB962C8B-B14F-4D97-AF65-F5344CB8AC3E}">
        <p14:creationId xmlns:p14="http://schemas.microsoft.com/office/powerpoint/2010/main" val="4248441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267350" y="81401"/>
            <a:ext cx="11924649" cy="1539470"/>
          </a:xfrm>
        </p:spPr>
        <p:txBody>
          <a:bodyPr/>
          <a:lstStyle/>
          <a:p>
            <a:r>
              <a:rPr lang="nl-NL" b="0" dirty="0">
                <a:ea typeface="Poiret One" charset="0"/>
                <a:cs typeface="Poiret One" charset="0"/>
              </a:rPr>
              <a:t>Professionaliseringstraject voor leerkrachten</a:t>
            </a:r>
            <a:endParaRPr lang="nl-BE" b="0" dirty="0">
              <a:ea typeface="Poiret One" charset="0"/>
              <a:cs typeface="Poiret One" charset="0"/>
            </a:endParaRPr>
          </a:p>
        </p:txBody>
      </p:sp>
      <p:pic>
        <p:nvPicPr>
          <p:cNvPr id="3" name="Afbeelding 2">
            <a:extLst>
              <a:ext uri="{FF2B5EF4-FFF2-40B4-BE49-F238E27FC236}">
                <a16:creationId xmlns:a16="http://schemas.microsoft.com/office/drawing/2014/main" id="{20646202-0ECC-44EB-85FD-B7D135F8E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206" y="1469578"/>
            <a:ext cx="6751588" cy="3918843"/>
          </a:xfrm>
          <a:prstGeom prst="rect">
            <a:avLst/>
          </a:prstGeom>
        </p:spPr>
      </p:pic>
    </p:spTree>
    <p:extLst>
      <p:ext uri="{BB962C8B-B14F-4D97-AF65-F5344CB8AC3E}">
        <p14:creationId xmlns:p14="http://schemas.microsoft.com/office/powerpoint/2010/main" val="2157531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7299694" y="822960"/>
            <a:ext cx="4595126" cy="2697480"/>
          </a:xfrm>
          <a:prstGeom prst="rect">
            <a:avLst/>
          </a:prstGeom>
        </p:spPr>
      </p:pic>
      <p:pic>
        <p:nvPicPr>
          <p:cNvPr id="5" name="Afbeelding 4"/>
          <p:cNvPicPr>
            <a:picLocks noChangeAspect="1"/>
          </p:cNvPicPr>
          <p:nvPr/>
        </p:nvPicPr>
        <p:blipFill>
          <a:blip r:embed="rId4"/>
          <a:stretch>
            <a:fillRect/>
          </a:stretch>
        </p:blipFill>
        <p:spPr>
          <a:xfrm>
            <a:off x="205740" y="822960"/>
            <a:ext cx="4703297" cy="2760980"/>
          </a:xfrm>
          <a:prstGeom prst="rect">
            <a:avLst/>
          </a:prstGeom>
        </p:spPr>
      </p:pic>
      <p:pic>
        <p:nvPicPr>
          <p:cNvPr id="6" name="Afbeelding 5"/>
          <p:cNvPicPr>
            <a:picLocks noChangeAspect="1"/>
          </p:cNvPicPr>
          <p:nvPr/>
        </p:nvPicPr>
        <p:blipFill>
          <a:blip r:embed="rId5"/>
          <a:stretch>
            <a:fillRect/>
          </a:stretch>
        </p:blipFill>
        <p:spPr>
          <a:xfrm>
            <a:off x="4655296" y="3583940"/>
            <a:ext cx="2898140" cy="2898140"/>
          </a:xfrm>
          <a:prstGeom prst="rect">
            <a:avLst/>
          </a:prstGeom>
        </p:spPr>
      </p:pic>
    </p:spTree>
    <p:extLst>
      <p:ext uri="{BB962C8B-B14F-4D97-AF65-F5344CB8AC3E}">
        <p14:creationId xmlns:p14="http://schemas.microsoft.com/office/powerpoint/2010/main" val="422145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6360316" y="3343468"/>
            <a:ext cx="4381242" cy="3285932"/>
          </a:xfrm>
          <a:prstGeom prst="rect">
            <a:avLst/>
          </a:prstGeom>
        </p:spPr>
      </p:pic>
      <p:pic>
        <p:nvPicPr>
          <p:cNvPr id="7" name="Afbeelding 6"/>
          <p:cNvPicPr>
            <a:picLocks noChangeAspect="1"/>
          </p:cNvPicPr>
          <p:nvPr/>
        </p:nvPicPr>
        <p:blipFill>
          <a:blip r:embed="rId4"/>
          <a:stretch>
            <a:fillRect/>
          </a:stretch>
        </p:blipFill>
        <p:spPr>
          <a:xfrm>
            <a:off x="1897380" y="3670306"/>
            <a:ext cx="3961967" cy="2959094"/>
          </a:xfrm>
          <a:prstGeom prst="rect">
            <a:avLst/>
          </a:prstGeom>
        </p:spPr>
      </p:pic>
      <p:pic>
        <p:nvPicPr>
          <p:cNvPr id="9" name="Afbeelding 8"/>
          <p:cNvPicPr>
            <a:picLocks noChangeAspect="1"/>
          </p:cNvPicPr>
          <p:nvPr/>
        </p:nvPicPr>
        <p:blipFill>
          <a:blip r:embed="rId5"/>
          <a:stretch>
            <a:fillRect/>
          </a:stretch>
        </p:blipFill>
        <p:spPr>
          <a:xfrm>
            <a:off x="6525162" y="737034"/>
            <a:ext cx="4216396" cy="1991794"/>
          </a:xfrm>
          <a:prstGeom prst="rect">
            <a:avLst/>
          </a:prstGeom>
        </p:spPr>
      </p:pic>
      <p:pic>
        <p:nvPicPr>
          <p:cNvPr id="2" name="Afbeelding 1"/>
          <p:cNvPicPr>
            <a:picLocks noChangeAspect="1"/>
          </p:cNvPicPr>
          <p:nvPr/>
        </p:nvPicPr>
        <p:blipFill>
          <a:blip r:embed="rId6"/>
          <a:stretch>
            <a:fillRect/>
          </a:stretch>
        </p:blipFill>
        <p:spPr>
          <a:xfrm>
            <a:off x="1897380" y="737034"/>
            <a:ext cx="3732316" cy="2483686"/>
          </a:xfrm>
          <a:prstGeom prst="rect">
            <a:avLst/>
          </a:prstGeom>
        </p:spPr>
      </p:pic>
    </p:spTree>
    <p:extLst>
      <p:ext uri="{BB962C8B-B14F-4D97-AF65-F5344CB8AC3E}">
        <p14:creationId xmlns:p14="http://schemas.microsoft.com/office/powerpoint/2010/main" val="2415678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2375864" y="1112518"/>
            <a:ext cx="3246120" cy="2152319"/>
          </a:xfrm>
          <a:prstGeom prst="rect">
            <a:avLst/>
          </a:prstGeom>
        </p:spPr>
      </p:pic>
      <p:pic>
        <p:nvPicPr>
          <p:cNvPr id="3" name="Afbeelding 2">
            <a:extLst>
              <a:ext uri="{FF2B5EF4-FFF2-40B4-BE49-F238E27FC236}">
                <a16:creationId xmlns:a16="http://schemas.microsoft.com/office/drawing/2014/main" id="{FE6B91E2-7801-A240-A0EE-EFF752F3B432}"/>
              </a:ext>
            </a:extLst>
          </p:cNvPr>
          <p:cNvPicPr>
            <a:picLocks noChangeAspect="1"/>
          </p:cNvPicPr>
          <p:nvPr/>
        </p:nvPicPr>
        <p:blipFill>
          <a:blip r:embed="rId4"/>
          <a:stretch>
            <a:fillRect/>
          </a:stretch>
        </p:blipFill>
        <p:spPr>
          <a:xfrm>
            <a:off x="6694040" y="3788928"/>
            <a:ext cx="3159409" cy="2102443"/>
          </a:xfrm>
          <a:prstGeom prst="rect">
            <a:avLst/>
          </a:prstGeom>
        </p:spPr>
      </p:pic>
    </p:spTree>
    <p:extLst>
      <p:ext uri="{BB962C8B-B14F-4D97-AF65-F5344CB8AC3E}">
        <p14:creationId xmlns:p14="http://schemas.microsoft.com/office/powerpoint/2010/main" val="4211819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267350" y="13162"/>
            <a:ext cx="11924649" cy="1539470"/>
          </a:xfrm>
        </p:spPr>
        <p:txBody>
          <a:bodyPr/>
          <a:lstStyle/>
          <a:p>
            <a:r>
              <a:rPr lang="nl-NL" b="0" dirty="0">
                <a:ea typeface="Poiret One" charset="0"/>
                <a:cs typeface="Poiret One" charset="0"/>
              </a:rPr>
              <a:t>Professionaliseringstraject voor leerkrachten</a:t>
            </a:r>
            <a:endParaRPr lang="nl-BE" b="0" dirty="0">
              <a:ea typeface="Poiret One" charset="0"/>
              <a:cs typeface="Poiret One" charset="0"/>
            </a:endParaRPr>
          </a:p>
        </p:txBody>
      </p:sp>
      <p:pic>
        <p:nvPicPr>
          <p:cNvPr id="5" name="Afbeelding 4">
            <a:extLst>
              <a:ext uri="{FF2B5EF4-FFF2-40B4-BE49-F238E27FC236}">
                <a16:creationId xmlns:a16="http://schemas.microsoft.com/office/drawing/2014/main" id="{A1207B21-0277-47C3-8E8A-91AE0F465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206" y="1469578"/>
            <a:ext cx="6751588" cy="3918843"/>
          </a:xfrm>
          <a:prstGeom prst="rect">
            <a:avLst/>
          </a:prstGeom>
        </p:spPr>
      </p:pic>
    </p:spTree>
    <p:extLst>
      <p:ext uri="{BB962C8B-B14F-4D97-AF65-F5344CB8AC3E}">
        <p14:creationId xmlns:p14="http://schemas.microsoft.com/office/powerpoint/2010/main" val="1966548727"/>
      </p:ext>
    </p:extLst>
  </p:cSld>
  <p:clrMapOvr>
    <a:masterClrMapping/>
  </p:clrMapOvr>
</p:sld>
</file>

<file path=ppt/theme/theme1.xml><?xml version="1.0" encoding="utf-8"?>
<a:theme xmlns:a="http://schemas.openxmlformats.org/drawingml/2006/main" name="Potential_sjabloonNieuw">
  <a:themeElements>
    <a:clrScheme name="Potential - Nieuw">
      <a:dk1>
        <a:sysClr val="windowText" lastClr="000000"/>
      </a:dk1>
      <a:lt1>
        <a:sysClr val="window" lastClr="FFFFFF"/>
      </a:lt1>
      <a:dk2>
        <a:srgbClr val="5CD5B0"/>
      </a:dk2>
      <a:lt2>
        <a:srgbClr val="D4F6E8"/>
      </a:lt2>
      <a:accent1>
        <a:srgbClr val="FC7F7A"/>
      </a:accent1>
      <a:accent2>
        <a:srgbClr val="FAD2C8"/>
      </a:accent2>
      <a:accent3>
        <a:srgbClr val="8ECEDD"/>
      </a:accent3>
      <a:accent4>
        <a:srgbClr val="C8E6ED"/>
      </a:accent4>
      <a:accent5>
        <a:srgbClr val="FFD56C"/>
      </a:accent5>
      <a:accent6>
        <a:srgbClr val="FFE4AE"/>
      </a:accent6>
      <a:hlink>
        <a:srgbClr val="3F3F3F"/>
      </a:hlink>
      <a:folHlink>
        <a:srgbClr val="7F7F7F"/>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1B9F7173-06FD-4239-A842-30362CC0399B}" vid="{CBDC0F52-0C59-48D4-BA45-32EBDB1B077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F546402C1B6848AAEAB9054195BBCD" ma:contentTypeVersion="11" ma:contentTypeDescription="Een nieuw document maken." ma:contentTypeScope="" ma:versionID="3a4a90d7decd9e6590428d66c23d1da8">
  <xsd:schema xmlns:xsd="http://www.w3.org/2001/XMLSchema" xmlns:xs="http://www.w3.org/2001/XMLSchema" xmlns:p="http://schemas.microsoft.com/office/2006/metadata/properties" xmlns:ns3="f12e873b-751b-42f8-a191-167fe4f33b1c" xmlns:ns4="89d96fb2-318b-4996-8e2d-29208574d168" targetNamespace="http://schemas.microsoft.com/office/2006/metadata/properties" ma:root="true" ma:fieldsID="c8f842bf729b607b0b6937aea0ae483c" ns3:_="" ns4:_="">
    <xsd:import namespace="f12e873b-751b-42f8-a191-167fe4f33b1c"/>
    <xsd:import namespace="89d96fb2-318b-4996-8e2d-29208574d16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2e873b-751b-42f8-a191-167fe4f33b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d96fb2-318b-4996-8e2d-29208574d168"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SharingHintHash" ma:index="18"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A406C7-EFA6-4C8E-B2C7-8E4449620A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2e873b-751b-42f8-a191-167fe4f33b1c"/>
    <ds:schemaRef ds:uri="89d96fb2-318b-4996-8e2d-29208574d1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C5C845-69AB-4712-9912-351EB129DE0E}">
  <ds:schemaRefs>
    <ds:schemaRef ds:uri="http://schemas.microsoft.com/sharepoint/v3/contenttype/forms"/>
  </ds:schemaRefs>
</ds:datastoreItem>
</file>

<file path=customXml/itemProps3.xml><?xml version="1.0" encoding="utf-8"?>
<ds:datastoreItem xmlns:ds="http://schemas.openxmlformats.org/officeDocument/2006/customXml" ds:itemID="{812349A7-B122-4974-84E5-9752B202C8DB}">
  <ds:schemaRefs>
    <ds:schemaRef ds:uri="http://purl.org/dc/terms/"/>
    <ds:schemaRef ds:uri="http://schemas.microsoft.com/office/2006/metadata/properties"/>
    <ds:schemaRef ds:uri="http://schemas.microsoft.com/office/2006/documentManagement/types"/>
    <ds:schemaRef ds:uri="89d96fb2-318b-4996-8e2d-29208574d168"/>
    <ds:schemaRef ds:uri="f12e873b-751b-42f8-a191-167fe4f33b1c"/>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11601</TotalTime>
  <Words>1007</Words>
  <Application>Microsoft Office PowerPoint</Application>
  <PresentationFormat>Breedbeeld</PresentationFormat>
  <Paragraphs>106</Paragraphs>
  <Slides>21</Slides>
  <Notes>20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21</vt:i4>
      </vt:variant>
    </vt:vector>
  </HeadingPairs>
  <TitlesOfParts>
    <vt:vector size="28" baseType="lpstr">
      <vt:lpstr>Arial</vt:lpstr>
      <vt:lpstr>Calibri</vt:lpstr>
      <vt:lpstr>Calibri Light</vt:lpstr>
      <vt:lpstr>Poiret One</vt:lpstr>
      <vt:lpstr>Roboto</vt:lpstr>
      <vt:lpstr>Wingdings</vt:lpstr>
      <vt:lpstr>Potential_sjabloonNieuw</vt:lpstr>
      <vt:lpstr> Het potential-traject  </vt:lpstr>
      <vt:lpstr>PowerPoint-presentatie</vt:lpstr>
      <vt:lpstr>Professionaliseringstraject voor leerkrachten</vt:lpstr>
      <vt:lpstr>PowerPoint-presentatie</vt:lpstr>
      <vt:lpstr>Professionaliseringstraject voor leerkrachten</vt:lpstr>
      <vt:lpstr>PowerPoint-presentatie</vt:lpstr>
      <vt:lpstr>PowerPoint-presentatie</vt:lpstr>
      <vt:lpstr>PowerPoint-presentatie</vt:lpstr>
      <vt:lpstr>Professionaliseringstraject voor leerkrachten</vt:lpstr>
      <vt:lpstr>PowerPoint-presentatie</vt:lpstr>
      <vt:lpstr>PowerPoint-presentatie</vt:lpstr>
      <vt:lpstr>PowerPoint-presentatie</vt:lpstr>
      <vt:lpstr>PowerPoint-presentatie</vt:lpstr>
      <vt:lpstr>PowerPoint-presentatie</vt:lpstr>
      <vt:lpstr>PowerPoint-presentatie</vt:lpstr>
      <vt:lpstr>Professionaliseringstraject voor leerkrachten</vt:lpstr>
      <vt:lpstr>PowerPoint-presentatie</vt:lpstr>
      <vt:lpstr>PowerPoint-presentatie</vt:lpstr>
      <vt:lpstr>PowerPoint-presentatie</vt:lpstr>
      <vt:lpstr>Het Potential-traject op deze school</vt:lpstr>
      <vt:lpstr>Bedankt!</vt:lpstr>
    </vt:vector>
  </TitlesOfParts>
  <Company>UGent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Iris Roose</dc:creator>
  <cp:lastModifiedBy>inge vandeputte</cp:lastModifiedBy>
  <cp:revision>892</cp:revision>
  <dcterms:created xsi:type="dcterms:W3CDTF">2016-06-06T07:07:10Z</dcterms:created>
  <dcterms:modified xsi:type="dcterms:W3CDTF">2019-11-08T12:53:19Z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0x0101006BF546402C1B6848AAEAB9054195BBCD</vt:lpwstr>
  </property>
</Properties>
</file>