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651" r:id="rId5"/>
    <p:sldId id="816" r:id="rId6"/>
    <p:sldId id="657" r:id="rId7"/>
    <p:sldId id="820" r:id="rId8"/>
    <p:sldId id="658" r:id="rId9"/>
    <p:sldId id="696" r:id="rId10"/>
    <p:sldId id="689" r:id="rId11"/>
    <p:sldId id="694" r:id="rId12"/>
    <p:sldId id="690" r:id="rId13"/>
    <p:sldId id="691" r:id="rId14"/>
    <p:sldId id="692" r:id="rId15"/>
    <p:sldId id="695" r:id="rId16"/>
    <p:sldId id="693" r:id="rId17"/>
    <p:sldId id="626" r:id="rId18"/>
    <p:sldId id="486" r:id="rId19"/>
    <p:sldId id="655" r:id="rId20"/>
    <p:sldId id="697" r:id="rId2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annah Boonen" initials="HB" lastIdx="3" clrIdx="28"/>
  <p:cmAuthor id="1" name="Hanne Vandenbussche" initials="HV" lastIdx="1" clrIdx="0"/>
  <p:cmAuthor id="2" name="Hanne Vandenbussche" initials="HV [2]" lastIdx="1" clrIdx="1"/>
  <p:cmAuthor id="3" name="Hanne Vandenbussche" initials="HV [3]" lastIdx="1" clrIdx="2"/>
  <p:cmAuthor id="4" name="Hanne Vandenbussche" initials="HV [4]" lastIdx="1" clrIdx="3"/>
  <p:cmAuthor id="5" name="Hanne Vandenbussche" initials="HV [5]" lastIdx="1" clrIdx="4"/>
  <p:cmAuthor id="6" name="Hanne Vandenbussche" initials="HV [6]" lastIdx="1" clrIdx="5"/>
  <p:cmAuthor id="7" name="Hanne Vandenbussche" initials="HV [7]" lastIdx="1" clrIdx="6"/>
  <p:cmAuthor id="8" name="Hanne Vandenbussche" initials="HV [8]" lastIdx="1" clrIdx="7"/>
  <p:cmAuthor id="9" name="Hanne Vandenbussche" initials="HV [9]" lastIdx="1" clrIdx="8"/>
  <p:cmAuthor id="10" name="Hanne Vandenbussche" initials="HV [10]" lastIdx="1" clrIdx="9"/>
  <p:cmAuthor id="11" name="Hanne Vandenbussche" initials="HV [11]" lastIdx="1" clrIdx="10"/>
  <p:cmAuthor id="12" name="Hanne Vandenbussche" initials="HV [12]" lastIdx="1" clrIdx="11"/>
  <p:cmAuthor id="13" name="Hanne Vandenbussche" initials="HV [13]" lastIdx="1" clrIdx="12"/>
  <p:cmAuthor id="14" name="Hanne Vandenbussche" initials="HV [14]" lastIdx="1" clrIdx="13"/>
  <p:cmAuthor id="15" name="Hanne Vandenbussche" initials="HV [15]" lastIdx="1" clrIdx="14"/>
  <p:cmAuthor id="16" name="Hanne Vandenbussche" initials="HV [16]" lastIdx="1" clrIdx="15"/>
  <p:cmAuthor id="17" name="Hanne Vandenbussche" initials="HV [17]" lastIdx="1" clrIdx="16"/>
  <p:cmAuthor id="18" name="Hanne Vandenbussche" initials="HV [18]" lastIdx="1" clrIdx="17"/>
  <p:cmAuthor id="19" name="Hanne Vandenbussche" initials="HV [19]" lastIdx="1" clrIdx="18"/>
  <p:cmAuthor id="20" name="Hanne Vandenbussche" initials="HV [20]" lastIdx="1" clrIdx="19"/>
  <p:cmAuthor id="21" name="Hanne Vandenbussche" initials="HV [21]" lastIdx="1" clrIdx="20"/>
  <p:cmAuthor id="22" name="Hanne Vandenbussche" initials="HV [22]" lastIdx="1" clrIdx="21"/>
  <p:cmAuthor id="23" name="Hanne Vandenbussche" initials="HV [23]" lastIdx="1" clrIdx="22"/>
  <p:cmAuthor id="24" name="Hanne Vandenbussche" initials="HV [24]" lastIdx="1" clrIdx="23"/>
  <p:cmAuthor id="25" name="Hanne Vandenbussche" initials="HV [25]" lastIdx="1" clrIdx="24"/>
  <p:cmAuthor id="26" name="Hanne Vandenbussche" initials="HV [26]" lastIdx="1" clrIdx="25"/>
  <p:cmAuthor id="27" name="Hanne Vandenbussche" initials="HV [27]" lastIdx="1" clrIdx="26"/>
  <p:cmAuthor id="28" name="Hanne Vandenbussche" initials="HV [28]"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379"/>
    <a:srgbClr val="B4BF20"/>
    <a:srgbClr val="D7E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E536D-E77E-462D-A199-CE7103EA6F08}" v="3" dt="2019-10-09T12:51:49.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0426"/>
  </p:normalViewPr>
  <p:slideViewPr>
    <p:cSldViewPr snapToGrid="0">
      <p:cViewPr varScale="1">
        <p:scale>
          <a:sx n="54" d="100"/>
          <a:sy n="54" d="100"/>
        </p:scale>
        <p:origin x="1456" y="24"/>
      </p:cViewPr>
      <p:guideLst/>
    </p:cSldViewPr>
  </p:slideViewPr>
  <p:outlineViewPr>
    <p:cViewPr>
      <p:scale>
        <a:sx n="33" d="100"/>
        <a:sy n="33" d="100"/>
      </p:scale>
      <p:origin x="0" y="-7344"/>
    </p:cViewPr>
  </p:outlineViewPr>
  <p:notesTextViewPr>
    <p:cViewPr>
      <p:scale>
        <a:sx n="100" d="100"/>
        <a:sy n="100" d="100"/>
      </p:scale>
      <p:origin x="0" y="0"/>
    </p:cViewPr>
  </p:notesTextViewPr>
  <p:notesViewPr>
    <p:cSldViewPr snapToGrid="0">
      <p:cViewPr varScale="1">
        <p:scale>
          <a:sx n="68" d="100"/>
          <a:sy n="68" d="100"/>
        </p:scale>
        <p:origin x="310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79F44-F70E-4705-A79E-91D2D9C753EF}" type="datetimeFigureOut">
              <a:rPr lang="nl-BE" smtClean="0"/>
              <a:t>23/11/2019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2D673-EAC2-4082-9481-3D89B482FDFC}" type="slidenum">
              <a:rPr lang="nl-BE" smtClean="0"/>
              <a:t>‹nr.›</a:t>
            </a:fld>
            <a:endParaRPr lang="nl-BE"/>
          </a:p>
        </p:txBody>
      </p:sp>
    </p:spTree>
    <p:extLst>
      <p:ext uri="{BB962C8B-B14F-4D97-AF65-F5344CB8AC3E}">
        <p14:creationId xmlns:p14="http://schemas.microsoft.com/office/powerpoint/2010/main" val="323697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a:t>
            </a:fld>
            <a:endParaRPr lang="nl-BE"/>
          </a:p>
        </p:txBody>
      </p:sp>
    </p:spTree>
    <p:extLst>
      <p:ext uri="{BB962C8B-B14F-4D97-AF65-F5344CB8AC3E}">
        <p14:creationId xmlns:p14="http://schemas.microsoft.com/office/powerpoint/2010/main" val="49348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11</a:t>
            </a:fld>
            <a:endParaRPr lang="nl-BE"/>
          </a:p>
        </p:txBody>
      </p:sp>
    </p:spTree>
    <p:extLst>
      <p:ext uri="{BB962C8B-B14F-4D97-AF65-F5344CB8AC3E}">
        <p14:creationId xmlns:p14="http://schemas.microsoft.com/office/powerpoint/2010/main" val="407414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12</a:t>
            </a:fld>
            <a:endParaRPr lang="nl-BE"/>
          </a:p>
        </p:txBody>
      </p:sp>
    </p:spTree>
    <p:extLst>
      <p:ext uri="{BB962C8B-B14F-4D97-AF65-F5344CB8AC3E}">
        <p14:creationId xmlns:p14="http://schemas.microsoft.com/office/powerpoint/2010/main" val="59707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13</a:t>
            </a:fld>
            <a:endParaRPr lang="nl-BE"/>
          </a:p>
        </p:txBody>
      </p:sp>
    </p:spTree>
    <p:extLst>
      <p:ext uri="{BB962C8B-B14F-4D97-AF65-F5344CB8AC3E}">
        <p14:creationId xmlns:p14="http://schemas.microsoft.com/office/powerpoint/2010/main" val="237976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16</a:t>
            </a:fld>
            <a:endParaRPr lang="nl-BE"/>
          </a:p>
        </p:txBody>
      </p:sp>
    </p:spTree>
    <p:extLst>
      <p:ext uri="{BB962C8B-B14F-4D97-AF65-F5344CB8AC3E}">
        <p14:creationId xmlns:p14="http://schemas.microsoft.com/office/powerpoint/2010/main" val="183042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t>2</a:t>
            </a:fld>
            <a:endParaRPr lang="nl-BE"/>
          </a:p>
        </p:txBody>
      </p:sp>
    </p:spTree>
    <p:extLst>
      <p:ext uri="{BB962C8B-B14F-4D97-AF65-F5344CB8AC3E}">
        <p14:creationId xmlns:p14="http://schemas.microsoft.com/office/powerpoint/2010/main" val="11791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232D673-EAC2-4082-9481-3D89B482FDFC}" type="slidenum">
              <a:rPr lang="nl-BE" smtClean="0"/>
              <a:t>3</a:t>
            </a:fld>
            <a:endParaRPr lang="nl-BE"/>
          </a:p>
        </p:txBody>
      </p:sp>
    </p:spTree>
    <p:extLst>
      <p:ext uri="{BB962C8B-B14F-4D97-AF65-F5344CB8AC3E}">
        <p14:creationId xmlns:p14="http://schemas.microsoft.com/office/powerpoint/2010/main" val="73882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5</a:t>
            </a:fld>
            <a:endParaRPr lang="nl-BE"/>
          </a:p>
        </p:txBody>
      </p:sp>
    </p:spTree>
    <p:extLst>
      <p:ext uri="{BB962C8B-B14F-4D97-AF65-F5344CB8AC3E}">
        <p14:creationId xmlns:p14="http://schemas.microsoft.com/office/powerpoint/2010/main" val="79401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6</a:t>
            </a:fld>
            <a:endParaRPr lang="nl-BE"/>
          </a:p>
        </p:txBody>
      </p:sp>
    </p:spTree>
    <p:extLst>
      <p:ext uri="{BB962C8B-B14F-4D97-AF65-F5344CB8AC3E}">
        <p14:creationId xmlns:p14="http://schemas.microsoft.com/office/powerpoint/2010/main" val="10854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7</a:t>
            </a:fld>
            <a:endParaRPr lang="nl-BE"/>
          </a:p>
        </p:txBody>
      </p:sp>
    </p:spTree>
    <p:extLst>
      <p:ext uri="{BB962C8B-B14F-4D97-AF65-F5344CB8AC3E}">
        <p14:creationId xmlns:p14="http://schemas.microsoft.com/office/powerpoint/2010/main" val="198868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8</a:t>
            </a:fld>
            <a:endParaRPr lang="nl-BE"/>
          </a:p>
        </p:txBody>
      </p:sp>
    </p:spTree>
    <p:extLst>
      <p:ext uri="{BB962C8B-B14F-4D97-AF65-F5344CB8AC3E}">
        <p14:creationId xmlns:p14="http://schemas.microsoft.com/office/powerpoint/2010/main" val="46751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9</a:t>
            </a:fld>
            <a:endParaRPr lang="nl-BE"/>
          </a:p>
        </p:txBody>
      </p:sp>
    </p:spTree>
    <p:extLst>
      <p:ext uri="{BB962C8B-B14F-4D97-AF65-F5344CB8AC3E}">
        <p14:creationId xmlns:p14="http://schemas.microsoft.com/office/powerpoint/2010/main" val="179092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10</a:t>
            </a:fld>
            <a:endParaRPr lang="nl-BE"/>
          </a:p>
        </p:txBody>
      </p:sp>
    </p:spTree>
    <p:extLst>
      <p:ext uri="{BB962C8B-B14F-4D97-AF65-F5344CB8AC3E}">
        <p14:creationId xmlns:p14="http://schemas.microsoft.com/office/powerpoint/2010/main" val="22286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 name="Rechthoek 8"/>
          <p:cNvSpPr/>
          <p:nvPr/>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
        <p:nvSpPr>
          <p:cNvPr id="6" name="Rechthoek 5">
            <a:extLst>
              <a:ext uri="{FF2B5EF4-FFF2-40B4-BE49-F238E27FC236}">
                <a16:creationId xmlns:a16="http://schemas.microsoft.com/office/drawing/2014/main" id="{739450C7-BC6F-4BFA-9C96-6A6C03C8D971}"/>
              </a:ext>
            </a:extLst>
          </p:cNvPr>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7953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C6F8CBC5-C9C6-4982-9051-A02217CCE866}"/>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a:extLst>
              <a:ext uri="{FF2B5EF4-FFF2-40B4-BE49-F238E27FC236}">
                <a16:creationId xmlns:a16="http://schemas.microsoft.com/office/drawing/2014/main" id="{6FB52F2F-68DC-49E4-8EC2-8B35CBA662AF}"/>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0837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dirty="0"/>
              <a:t>Klik om stijl te bewerken</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F8EE6B5-655B-4EF8-8CE5-15BD82B5140E}" type="datetimeFigureOut">
              <a:rPr lang="nl-BE" smtClean="0"/>
              <a:t>23/11/2019</a:t>
            </a:fld>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A9D34927-37D0-4325-8DCE-402EB177F48E}" type="slidenum">
              <a:rPr lang="nl-BE" smtClean="0"/>
              <a:t>‹nr.›</a:t>
            </a:fld>
            <a:endParaRPr lang="nl-BE"/>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E22FB961-8B01-440F-B24B-21462D8F671D}"/>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2" name="Rechthoek 11">
            <a:extLst>
              <a:ext uri="{FF2B5EF4-FFF2-40B4-BE49-F238E27FC236}">
                <a16:creationId xmlns:a16="http://schemas.microsoft.com/office/drawing/2014/main" id="{851B801E-2025-4549-9847-CA56FA761CFC}"/>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9083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4261E8FE-ED9F-40EF-8D1D-E7B042901E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11501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7" name="Rechthoek 6"/>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B56E27A2-040A-454F-94B3-14504795CD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71271" y="0"/>
            <a:ext cx="4849772" cy="1802674"/>
          </a:xfrm>
          <a:prstGeom prst="rect">
            <a:avLst/>
          </a:prstGeom>
        </p:spPr>
      </p:pic>
    </p:spTree>
    <p:extLst>
      <p:ext uri="{BB962C8B-B14F-4D97-AF65-F5344CB8AC3E}">
        <p14:creationId xmlns:p14="http://schemas.microsoft.com/office/powerpoint/2010/main" val="384917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NL" dirty="0"/>
              <a:t>Klik om stijl te bewerken</a:t>
            </a:r>
            <a:endParaRPr lang="nl-BE" dirty="0"/>
          </a:p>
        </p:txBody>
      </p:sp>
      <p:sp>
        <p:nvSpPr>
          <p:cNvPr id="3" name="Tijdelijke aanduiding voor inhoud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Rechthoek 4">
            <a:extLst>
              <a:ext uri="{FF2B5EF4-FFF2-40B4-BE49-F238E27FC236}">
                <a16:creationId xmlns:a16="http://schemas.microsoft.com/office/drawing/2014/main" id="{19AE833F-84C6-4D2F-A404-F1140E492AB2}"/>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9185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8" t="27048" r="10619" b="35238"/>
          <a:stretch/>
        </p:blipFill>
        <p:spPr>
          <a:xfrm>
            <a:off x="3592286" y="91440"/>
            <a:ext cx="4741818" cy="1618758"/>
          </a:xfrm>
          <a:prstGeom prst="rect">
            <a:avLst/>
          </a:prstGeom>
        </p:spPr>
      </p:pic>
      <p:sp>
        <p:nvSpPr>
          <p:cNvPr id="5" name="Rechthoek 4">
            <a:extLst>
              <a:ext uri="{FF2B5EF4-FFF2-40B4-BE49-F238E27FC236}">
                <a16:creationId xmlns:a16="http://schemas.microsoft.com/office/drawing/2014/main" id="{32A48A46-8DF7-4CAF-BAC7-B4D4C10B09C3}"/>
              </a:ext>
            </a:extLst>
          </p:cNvPr>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8273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stijl te bewerken</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Rechthoek 8"/>
          <p:cNvSpPr/>
          <p:nvPr/>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BD18C174-2B18-4318-8D1A-CE62C35FF432}"/>
              </a:ext>
            </a:extLst>
          </p:cNvPr>
          <p:cNvSpPr/>
          <p:nvPr userDrawn="1"/>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111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dirty="0"/>
              <a:t>Klik om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4"/>
            <a:ext cx="5157787" cy="3828777"/>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Rechthoek 10"/>
          <p:cNvSpPr/>
          <p:nvPr/>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F8158F4-A17D-48F9-A47B-E6EDCFE9E340}"/>
              </a:ext>
            </a:extLst>
          </p:cNvPr>
          <p:cNvSpPr/>
          <p:nvPr userDrawn="1"/>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1498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stijl te bewerken</a:t>
            </a:r>
            <a:endParaRPr lang="nl-BE" dirty="0"/>
          </a:p>
        </p:txBody>
      </p:sp>
      <p:pic>
        <p:nvPicPr>
          <p:cNvPr id="8" name="Afbeelding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209579E2-676D-45CD-B7B9-E36601B3107F}"/>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a:extLst>
              <a:ext uri="{FF2B5EF4-FFF2-40B4-BE49-F238E27FC236}">
                <a16:creationId xmlns:a16="http://schemas.microsoft.com/office/drawing/2014/main" id="{B4482A2A-E522-4F22-8BC6-31D7A7C28FF0}"/>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4967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CF8EE6B5-655B-4EF8-8CE5-15BD82B5140E}" type="datetimeFigureOut">
              <a:rPr lang="nl-BE" smtClean="0"/>
              <a:t>23/11/2019</a:t>
            </a:fld>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A9D34927-37D0-4325-8DCE-402EB177F48E}" type="slidenum">
              <a:rPr lang="nl-BE" smtClean="0"/>
              <a:t>‹nr.›</a:t>
            </a:fld>
            <a:endParaRPr lang="nl-BE"/>
          </a:p>
        </p:txBody>
      </p:sp>
      <p:pic>
        <p:nvPicPr>
          <p:cNvPr id="7" name="Afbeelding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EF08D5EB-7CBD-46AB-BEFF-47660D8CFDED}"/>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a:extLst>
              <a:ext uri="{FF2B5EF4-FFF2-40B4-BE49-F238E27FC236}">
                <a16:creationId xmlns:a16="http://schemas.microsoft.com/office/drawing/2014/main" id="{657B2706-854F-4B25-9974-76E135A7DCDE}"/>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4419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5D5C24D8-D36B-469A-8583-A2F1BF94197C}"/>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9" name="Rechthoek 8">
            <a:extLst>
              <a:ext uri="{FF2B5EF4-FFF2-40B4-BE49-F238E27FC236}">
                <a16:creationId xmlns:a16="http://schemas.microsoft.com/office/drawing/2014/main" id="{0588EB54-52B4-4C83-9D04-9F78A9B60D9E}"/>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7212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7EC38F1F-4118-497F-94BB-6E4B232F76CF}"/>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9" name="Rechthoek 8">
            <a:extLst>
              <a:ext uri="{FF2B5EF4-FFF2-40B4-BE49-F238E27FC236}">
                <a16:creationId xmlns:a16="http://schemas.microsoft.com/office/drawing/2014/main" id="{FD367907-0F37-4FCC-97DE-82D11E210ADA}"/>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32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1880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1" r:id="rId13"/>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29000"/>
            <a:ext cx="10515600" cy="2852737"/>
          </a:xfrm>
        </p:spPr>
        <p:txBody>
          <a:bodyPr>
            <a:normAutofit/>
          </a:bodyPr>
          <a:lstStyle/>
          <a:p>
            <a:r>
              <a:rPr lang="nl-NL" sz="4800" dirty="0">
                <a:latin typeface="Roboto"/>
              </a:rPr>
              <a:t>De doelen scherper in beeld</a:t>
            </a:r>
            <a:r>
              <a:rPr lang="nl-BE" sz="4800" dirty="0">
                <a:latin typeface="Roboto"/>
              </a:rPr>
              <a:t> </a:t>
            </a:r>
            <a:br>
              <a:rPr lang="nl-BE" sz="4800" dirty="0">
                <a:latin typeface="Roboto"/>
              </a:rPr>
            </a:br>
            <a:endParaRPr lang="nl-BE" sz="4800" dirty="0">
              <a:latin typeface="Roboto"/>
            </a:endParaRPr>
          </a:p>
        </p:txBody>
      </p:sp>
    </p:spTree>
    <p:extLst>
      <p:ext uri="{BB962C8B-B14F-4D97-AF65-F5344CB8AC3E}">
        <p14:creationId xmlns:p14="http://schemas.microsoft.com/office/powerpoint/2010/main" val="82684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77520" y="-17260"/>
            <a:ext cx="8982364" cy="1213073"/>
          </a:xfrm>
        </p:spPr>
        <p:txBody>
          <a:bodyPr>
            <a:normAutofit/>
          </a:bodyPr>
          <a:lstStyle/>
          <a:p>
            <a:r>
              <a:rPr lang="nl-NL" dirty="0">
                <a:latin typeface="Roboto"/>
              </a:rPr>
              <a:t>2. Doel in het vizier: Design studio</a:t>
            </a:r>
          </a:p>
        </p:txBody>
      </p:sp>
      <p:sp>
        <p:nvSpPr>
          <p:cNvPr id="2" name="Tekstvak 1"/>
          <p:cNvSpPr txBox="1"/>
          <p:nvPr/>
        </p:nvSpPr>
        <p:spPr>
          <a:xfrm>
            <a:off x="477520" y="1002599"/>
            <a:ext cx="11236959" cy="5909310"/>
          </a:xfrm>
          <a:prstGeom prst="rect">
            <a:avLst/>
          </a:prstGeom>
          <a:noFill/>
        </p:spPr>
        <p:txBody>
          <a:bodyPr wrap="square" rtlCol="0">
            <a:spAutoFit/>
          </a:bodyPr>
          <a:lstStyle/>
          <a:p>
            <a:pPr marL="342900" indent="-342900">
              <a:buAutoNum type="arabicPeriod"/>
            </a:pPr>
            <a:r>
              <a:rPr lang="nl-NL" sz="2400" b="1" dirty="0">
                <a:latin typeface="Roboto"/>
              </a:rPr>
              <a:t>DOEL</a:t>
            </a:r>
          </a:p>
          <a:p>
            <a:pPr marL="342900" indent="-342900">
              <a:buAutoNum type="arabicPeriod"/>
            </a:pPr>
            <a:endParaRPr lang="nl-NL" i="1" dirty="0">
              <a:latin typeface="Roboto"/>
            </a:endParaRPr>
          </a:p>
          <a:p>
            <a:pPr marL="285750" indent="-285750">
              <a:buFont typeface="Arial" charset="0"/>
              <a:buChar char="•"/>
            </a:pPr>
            <a:r>
              <a:rPr lang="nl-NL" dirty="0">
                <a:latin typeface="Roboto"/>
              </a:rPr>
              <a:t>Welk doel heb je nu voor ogen? </a:t>
            </a:r>
          </a:p>
          <a:p>
            <a:r>
              <a:rPr lang="nl-NL" dirty="0">
                <a:latin typeface="Roboto"/>
              </a:rPr>
              <a:t>     Is dit enkel een doel voor jou,</a:t>
            </a:r>
          </a:p>
          <a:p>
            <a:r>
              <a:rPr lang="nl-NL" dirty="0">
                <a:latin typeface="Roboto"/>
              </a:rPr>
              <a:t>     of zijn er </a:t>
            </a:r>
            <a:r>
              <a:rPr lang="nl-BE" dirty="0">
                <a:latin typeface="Roboto"/>
              </a:rPr>
              <a:t>leerlingen, ouders, collega’s of anderen </a:t>
            </a:r>
            <a:r>
              <a:rPr lang="nl-NL" dirty="0">
                <a:latin typeface="Roboto"/>
              </a:rPr>
              <a:t>die misschien hetzelfde willen, die dit ook belangrijk vinden? </a:t>
            </a:r>
          </a:p>
          <a:p>
            <a:pPr marL="285750" indent="-285750">
              <a:buFont typeface="Arial" charset="0"/>
              <a:buChar char="•"/>
            </a:pPr>
            <a:r>
              <a:rPr lang="nl-NL" dirty="0">
                <a:latin typeface="Roboto"/>
              </a:rPr>
              <a:t>Wat zou de winst zijn van het bereiken van dit doel</a:t>
            </a:r>
          </a:p>
          <a:p>
            <a:pPr marL="742950" lvl="1" indent="-285750">
              <a:buFont typeface="Wingdings" charset="2"/>
              <a:buChar char="Ø"/>
            </a:pPr>
            <a:r>
              <a:rPr lang="nl-NL" dirty="0">
                <a:latin typeface="Roboto"/>
              </a:rPr>
              <a:t>voor jezelf?</a:t>
            </a:r>
          </a:p>
          <a:p>
            <a:pPr marL="742950" lvl="1" indent="-285750">
              <a:buFont typeface="Wingdings" charset="2"/>
              <a:buChar char="Ø"/>
            </a:pPr>
            <a:r>
              <a:rPr lang="nl-NL" dirty="0">
                <a:latin typeface="Roboto"/>
              </a:rPr>
              <a:t>voor (bepaalde) leerlingen of ouders?</a:t>
            </a:r>
          </a:p>
          <a:p>
            <a:pPr marL="742950" lvl="1" indent="-285750">
              <a:buFont typeface="Wingdings" charset="2"/>
              <a:buChar char="Ø"/>
            </a:pPr>
            <a:r>
              <a:rPr lang="nl-NL" dirty="0">
                <a:latin typeface="Roboto"/>
              </a:rPr>
              <a:t>voor collega’s of andere partners waarmee we samenwerken, voor het schoolteam?</a:t>
            </a:r>
          </a:p>
          <a:p>
            <a:pPr marL="742950" lvl="1" indent="-285750">
              <a:buFont typeface="Wingdings" charset="2"/>
              <a:buChar char="Ø"/>
            </a:pPr>
            <a:endParaRPr lang="nl-NL" sz="2400" b="1" dirty="0">
              <a:latin typeface="Roboto"/>
            </a:endParaRPr>
          </a:p>
          <a:p>
            <a:r>
              <a:rPr lang="nl-NL" sz="2400" b="1" dirty="0">
                <a:latin typeface="Roboto"/>
              </a:rPr>
              <a:t>2. ONTWERP VAN HET DOEL</a:t>
            </a:r>
          </a:p>
          <a:p>
            <a:endParaRPr lang="nl-NL" dirty="0">
              <a:latin typeface="Roboto"/>
            </a:endParaRPr>
          </a:p>
          <a:p>
            <a:pPr marL="285750" indent="-285750">
              <a:buFont typeface="Arial" charset="0"/>
              <a:buChar char="•"/>
            </a:pPr>
            <a:r>
              <a:rPr lang="nl-BE" dirty="0">
                <a:latin typeface="Roboto"/>
              </a:rPr>
              <a:t>Hoe stel jij het je in de praktijk voor wanneer het doel bereikt is? </a:t>
            </a:r>
          </a:p>
          <a:p>
            <a:pPr marL="285750" indent="-285750">
              <a:buFont typeface="Arial" charset="0"/>
              <a:buChar char="•"/>
            </a:pPr>
            <a:r>
              <a:rPr lang="nl-BE" dirty="0">
                <a:latin typeface="Roboto"/>
              </a:rPr>
              <a:t>Wat zie je jezelf, de leerlingen, ouders, collega’s of anderen doen? </a:t>
            </a:r>
            <a:endParaRPr lang="nl-NL" dirty="0">
              <a:latin typeface="Roboto"/>
            </a:endParaRPr>
          </a:p>
          <a:p>
            <a:pPr marL="285750" lvl="0" indent="-285750">
              <a:buFont typeface="Arial" charset="0"/>
              <a:buChar char="•"/>
            </a:pPr>
            <a:r>
              <a:rPr lang="nl-BE" dirty="0">
                <a:latin typeface="Roboto"/>
              </a:rPr>
              <a:t>Waaraan zal je merken dat je doel bereikt is? </a:t>
            </a:r>
          </a:p>
          <a:p>
            <a:pPr marL="285750" lvl="0" indent="-285750">
              <a:buFont typeface="Arial" charset="0"/>
              <a:buChar char="•"/>
            </a:pPr>
            <a:r>
              <a:rPr lang="nl-BE" dirty="0">
                <a:latin typeface="Roboto"/>
              </a:rPr>
              <a:t>Wat zal er veranderd zijn? Hoe zal de klas of (leer)omgeving er anders uitzien?</a:t>
            </a:r>
            <a:endParaRPr lang="nl-NL" dirty="0">
              <a:latin typeface="Roboto"/>
            </a:endParaRPr>
          </a:p>
          <a:p>
            <a:pPr marL="285750" lvl="0" indent="-285750">
              <a:buFont typeface="Arial" charset="0"/>
              <a:buChar char="•"/>
            </a:pPr>
            <a:r>
              <a:rPr lang="nl-BE" dirty="0">
                <a:latin typeface="Roboto"/>
              </a:rPr>
              <a:t>Wanneer zal je tevreden zijn? Wanneer zal je vinden dat dit effectief bijdraagt aan een meer inclusieve leeromgeving?</a:t>
            </a:r>
            <a:endParaRPr lang="nl-NL" dirty="0">
              <a:latin typeface="Roboto"/>
            </a:endParaRPr>
          </a:p>
          <a:p>
            <a:pPr marL="285750" lvl="0" indent="-285750">
              <a:buFont typeface="Arial" charset="0"/>
              <a:buChar char="•"/>
            </a:pPr>
            <a:r>
              <a:rPr lang="nl-BE" dirty="0">
                <a:latin typeface="Roboto"/>
              </a:rPr>
              <a:t>Wie of wat zou het ontwerp nog sterker kunnen maken?</a:t>
            </a:r>
            <a:endParaRPr lang="nl-NL" dirty="0">
              <a:latin typeface="Roboto"/>
            </a:endParaRPr>
          </a:p>
        </p:txBody>
      </p:sp>
      <p:pic>
        <p:nvPicPr>
          <p:cNvPr id="8" name="Afbeelding 7"/>
          <p:cNvPicPr>
            <a:picLocks noChangeAspect="1"/>
          </p:cNvPicPr>
          <p:nvPr/>
        </p:nvPicPr>
        <p:blipFill>
          <a:blip r:embed="rId3"/>
          <a:stretch>
            <a:fillRect/>
          </a:stretch>
        </p:blipFill>
        <p:spPr>
          <a:xfrm>
            <a:off x="9260377" y="175954"/>
            <a:ext cx="2764417" cy="1782076"/>
          </a:xfrm>
          <a:prstGeom prst="rect">
            <a:avLst/>
          </a:prstGeom>
        </p:spPr>
      </p:pic>
    </p:spTree>
    <p:extLst>
      <p:ext uri="{BB962C8B-B14F-4D97-AF65-F5344CB8AC3E}">
        <p14:creationId xmlns:p14="http://schemas.microsoft.com/office/powerpoint/2010/main" val="75611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77520" y="254000"/>
            <a:ext cx="11547275" cy="1247689"/>
          </a:xfrm>
        </p:spPr>
        <p:txBody>
          <a:bodyPr>
            <a:normAutofit/>
          </a:bodyPr>
          <a:lstStyle/>
          <a:p>
            <a:r>
              <a:rPr lang="nl-NL" dirty="0">
                <a:latin typeface="Roboto"/>
              </a:rPr>
              <a:t>2. Doel in het vizier: Design studio</a:t>
            </a:r>
          </a:p>
        </p:txBody>
      </p:sp>
      <p:sp>
        <p:nvSpPr>
          <p:cNvPr id="2" name="Tekstvak 1"/>
          <p:cNvSpPr txBox="1"/>
          <p:nvPr/>
        </p:nvSpPr>
        <p:spPr>
          <a:xfrm>
            <a:off x="685339" y="2131641"/>
            <a:ext cx="11714479" cy="2774477"/>
          </a:xfrm>
          <a:prstGeom prst="rect">
            <a:avLst/>
          </a:prstGeom>
          <a:noFill/>
        </p:spPr>
        <p:txBody>
          <a:bodyPr wrap="square" rtlCol="0">
            <a:spAutoFit/>
          </a:bodyPr>
          <a:lstStyle/>
          <a:p>
            <a:pPr lvl="0"/>
            <a:r>
              <a:rPr lang="nl-BE" sz="2400" b="1" dirty="0">
                <a:latin typeface="Roboto"/>
              </a:rPr>
              <a:t>3. MOGELIJKE EERSTE STAP OF ACTIE</a:t>
            </a:r>
          </a:p>
          <a:p>
            <a:pPr lvl="0"/>
            <a:endParaRPr lang="nl-BE" dirty="0">
              <a:latin typeface="Roboto"/>
            </a:endParaRPr>
          </a:p>
          <a:p>
            <a:pPr marL="285750" lvl="0" indent="-285750">
              <a:lnSpc>
                <a:spcPct val="107000"/>
              </a:lnSpc>
              <a:spcAft>
                <a:spcPts val="0"/>
              </a:spcAft>
              <a:buFont typeface="Arial" charset="0"/>
              <a:buChar char="•"/>
            </a:pPr>
            <a:r>
              <a:rPr lang="nl-BE" dirty="0">
                <a:latin typeface="Roboto"/>
              </a:rPr>
              <a:t>Als dit is wat je graag wil bereiken, wat kan dan een eerste stap zijn in die richting? Wat zijn nog mogelijkheden?</a:t>
            </a:r>
          </a:p>
          <a:p>
            <a:pPr marL="285750" lvl="0" indent="-285750">
              <a:lnSpc>
                <a:spcPct val="107000"/>
              </a:lnSpc>
              <a:spcAft>
                <a:spcPts val="0"/>
              </a:spcAft>
              <a:buFont typeface="Arial" charset="0"/>
              <a:buChar char="•"/>
            </a:pPr>
            <a:r>
              <a:rPr lang="nl-BE" dirty="0">
                <a:latin typeface="Roboto"/>
              </a:rPr>
              <a:t>Als je meteen aan de slag zou kunnen gaan, wat zou je dan willen doen? Wat zie je nu al zitten? Wat ga je nu aanpakken? </a:t>
            </a:r>
          </a:p>
          <a:p>
            <a:pPr marL="285750" lvl="0" indent="-285750">
              <a:lnSpc>
                <a:spcPct val="107000"/>
              </a:lnSpc>
              <a:spcAft>
                <a:spcPts val="0"/>
              </a:spcAft>
              <a:buFont typeface="Arial" charset="0"/>
              <a:buChar char="•"/>
            </a:pPr>
            <a:r>
              <a:rPr lang="nl-BE" dirty="0">
                <a:latin typeface="Roboto"/>
              </a:rPr>
              <a:t>Wie of wat heb je nodig om dit ook werkelijk te doen?</a:t>
            </a:r>
          </a:p>
          <a:p>
            <a:pPr marL="285750" lvl="0" indent="-285750">
              <a:buFont typeface="Arial" charset="0"/>
              <a:buChar char="•"/>
            </a:pPr>
            <a:endParaRPr lang="nl-BE" dirty="0">
              <a:latin typeface="Roboto"/>
            </a:endParaRPr>
          </a:p>
          <a:p>
            <a:pPr marL="285750" indent="-285750">
              <a:buFont typeface="Arial" charset="0"/>
              <a:buChar char="•"/>
            </a:pPr>
            <a:endParaRPr lang="nl-NL" dirty="0">
              <a:latin typeface="Roboto"/>
            </a:endParaRPr>
          </a:p>
        </p:txBody>
      </p:sp>
      <p:pic>
        <p:nvPicPr>
          <p:cNvPr id="8" name="Afbeelding 7"/>
          <p:cNvPicPr>
            <a:picLocks noChangeAspect="1"/>
          </p:cNvPicPr>
          <p:nvPr/>
        </p:nvPicPr>
        <p:blipFill>
          <a:blip r:embed="rId3"/>
          <a:stretch>
            <a:fillRect/>
          </a:stretch>
        </p:blipFill>
        <p:spPr>
          <a:xfrm>
            <a:off x="9735497" y="194519"/>
            <a:ext cx="2289298" cy="1517904"/>
          </a:xfrm>
          <a:prstGeom prst="rect">
            <a:avLst/>
          </a:prstGeom>
        </p:spPr>
      </p:pic>
    </p:spTree>
    <p:extLst>
      <p:ext uri="{BB962C8B-B14F-4D97-AF65-F5344CB8AC3E}">
        <p14:creationId xmlns:p14="http://schemas.microsoft.com/office/powerpoint/2010/main" val="228719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879" y="713984"/>
            <a:ext cx="6551568" cy="1370847"/>
          </a:xfrm>
        </p:spPr>
        <p:txBody>
          <a:bodyPr>
            <a:normAutofit/>
          </a:bodyPr>
          <a:lstStyle/>
          <a:p>
            <a:br>
              <a:rPr lang="nl-NL" sz="4000" dirty="0">
                <a:solidFill>
                  <a:schemeClr val="tx1"/>
                </a:solidFill>
                <a:latin typeface="Roboto"/>
              </a:rPr>
            </a:br>
            <a:r>
              <a:rPr lang="nl-NL" sz="4000" dirty="0">
                <a:solidFill>
                  <a:schemeClr val="tx1"/>
                </a:solidFill>
                <a:latin typeface="Roboto"/>
              </a:rPr>
              <a:t>De doelen scherper in beeld</a:t>
            </a:r>
          </a:p>
        </p:txBody>
      </p:sp>
      <p:sp>
        <p:nvSpPr>
          <p:cNvPr id="3" name="Tijdelijke aanduiding voor inhoud 2"/>
          <p:cNvSpPr>
            <a:spLocks noGrp="1"/>
          </p:cNvSpPr>
          <p:nvPr>
            <p:ph idx="1"/>
          </p:nvPr>
        </p:nvSpPr>
        <p:spPr>
          <a:xfrm>
            <a:off x="762000" y="2298269"/>
            <a:ext cx="5992761" cy="4426996"/>
          </a:xfrm>
        </p:spPr>
        <p:txBody>
          <a:bodyPr>
            <a:normAutofit/>
          </a:bodyPr>
          <a:lstStyle/>
          <a:p>
            <a:pPr marL="342900" indent="-342900">
              <a:buFont typeface="+mj-lt"/>
              <a:buAutoNum type="arabicPeriod"/>
            </a:pPr>
            <a:endParaRPr lang="nl-NL" sz="2400" dirty="0">
              <a:solidFill>
                <a:schemeClr val="bg1"/>
              </a:solidFill>
              <a:latin typeface="Roboto"/>
            </a:endParaRPr>
          </a:p>
          <a:p>
            <a:pPr marL="800100" lvl="1" indent="-342900">
              <a:buFont typeface="+mj-lt"/>
              <a:buAutoNum type="arabicPeriod"/>
            </a:pPr>
            <a:r>
              <a:rPr lang="nl-NL" sz="2800" dirty="0">
                <a:solidFill>
                  <a:schemeClr val="tx1"/>
                </a:solidFill>
                <a:latin typeface="Roboto"/>
              </a:rPr>
              <a:t>Diversiteit in beeld: leren van elkaars klaspraktijk</a:t>
            </a:r>
          </a:p>
          <a:p>
            <a:pPr marL="800100" lvl="1" indent="-342900">
              <a:buFont typeface="+mj-lt"/>
              <a:buAutoNum type="arabicPeriod"/>
            </a:pPr>
            <a:r>
              <a:rPr lang="nl-NL" sz="2800" dirty="0">
                <a:solidFill>
                  <a:schemeClr val="tx1"/>
                </a:solidFill>
                <a:latin typeface="Roboto"/>
              </a:rPr>
              <a:t>Doel in het vizier: hoe ziet het eruit als het doel bereikt is?</a:t>
            </a:r>
          </a:p>
          <a:p>
            <a:pPr marL="800100" lvl="1" indent="-342900">
              <a:buFont typeface="+mj-lt"/>
              <a:buAutoNum type="arabicPeriod"/>
            </a:pPr>
            <a:r>
              <a:rPr lang="nl-NL" sz="2800" dirty="0" err="1">
                <a:solidFill>
                  <a:schemeClr val="tx2"/>
                </a:solidFill>
                <a:latin typeface="Roboto"/>
              </a:rPr>
              <a:t>Op-stap</a:t>
            </a:r>
            <a:r>
              <a:rPr lang="nl-NL" sz="2800" dirty="0">
                <a:solidFill>
                  <a:schemeClr val="tx2"/>
                </a:solidFill>
                <a:latin typeface="Roboto"/>
              </a:rPr>
              <a:t> naar een inclusieve leeromgeving</a:t>
            </a:r>
          </a:p>
          <a:p>
            <a:pPr marL="800100" lvl="1" indent="-342900">
              <a:buFont typeface="+mj-lt"/>
              <a:buAutoNum type="arabicPeriod"/>
            </a:pPr>
            <a:endParaRPr lang="nl-NL" sz="1400" dirty="0">
              <a:solidFill>
                <a:schemeClr val="bg1"/>
              </a:solidFill>
              <a:latin typeface="Roboto"/>
            </a:endParaRPr>
          </a:p>
          <a:p>
            <a:pPr marL="342900" indent="-342900">
              <a:buFont typeface="+mj-lt"/>
              <a:buAutoNum type="arabicPeriod"/>
            </a:pPr>
            <a:endParaRPr lang="nl-NL" sz="2400" dirty="0">
              <a:solidFill>
                <a:schemeClr val="tx2"/>
              </a:solidFill>
              <a:latin typeface="Roboto"/>
            </a:endParaRPr>
          </a:p>
          <a:p>
            <a:pPr marL="342900" indent="-342900">
              <a:buFont typeface="+mj-lt"/>
              <a:buAutoNum type="arabicPeriod"/>
            </a:pPr>
            <a:endParaRPr lang="nl-NL" sz="2400" dirty="0">
              <a:solidFill>
                <a:schemeClr val="tx2"/>
              </a:solidFill>
              <a:latin typeface="Roboto"/>
            </a:endParaRPr>
          </a:p>
          <a:p>
            <a:pPr marL="800100" lvl="1" indent="-342900">
              <a:buFont typeface="+mj-lt"/>
              <a:buAutoNum type="arabicPeriod"/>
            </a:pPr>
            <a:endParaRPr lang="nl-NL" sz="1400" dirty="0">
              <a:latin typeface="Roboto"/>
            </a:endParaRPr>
          </a:p>
          <a:p>
            <a:pPr marL="800100" lvl="1" indent="-342900">
              <a:buFont typeface="+mj-lt"/>
              <a:buAutoNum type="arabicPeriod"/>
            </a:pPr>
            <a:endParaRPr lang="nl-NL" sz="1400" dirty="0">
              <a:latin typeface="Roboto"/>
            </a:endParaRPr>
          </a:p>
          <a:p>
            <a:pPr lvl="1"/>
            <a:endParaRPr lang="nl-NL" sz="1800" dirty="0">
              <a:solidFill>
                <a:srgbClr val="FFFFFF"/>
              </a:solidFill>
              <a:latin typeface="Roboto"/>
            </a:endParaRPr>
          </a:p>
        </p:txBody>
      </p:sp>
    </p:spTree>
    <p:extLst>
      <p:ext uri="{BB962C8B-B14F-4D97-AF65-F5344CB8AC3E}">
        <p14:creationId xmlns:p14="http://schemas.microsoft.com/office/powerpoint/2010/main" val="29365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644725" y="253998"/>
            <a:ext cx="11547275" cy="1247689"/>
          </a:xfrm>
        </p:spPr>
        <p:txBody>
          <a:bodyPr>
            <a:normAutofit fontScale="90000"/>
          </a:bodyPr>
          <a:lstStyle/>
          <a:p>
            <a:r>
              <a:rPr lang="nl-NL" dirty="0">
                <a:latin typeface="Roboto"/>
              </a:rPr>
              <a:t>3. </a:t>
            </a:r>
            <a:r>
              <a:rPr lang="nl-NL" dirty="0" err="1">
                <a:latin typeface="Roboto"/>
              </a:rPr>
              <a:t>Op-stap</a:t>
            </a:r>
            <a:r>
              <a:rPr lang="nl-NL" dirty="0">
                <a:latin typeface="Roboto"/>
              </a:rPr>
              <a:t> naar een inclusieve leeromgeving: posterronde</a:t>
            </a:r>
            <a:br>
              <a:rPr lang="nl-NL" dirty="0">
                <a:latin typeface="Roboto"/>
              </a:rPr>
            </a:br>
            <a:endParaRPr lang="nl-NL" dirty="0">
              <a:latin typeface="Roboto"/>
            </a:endParaRPr>
          </a:p>
        </p:txBody>
      </p:sp>
      <p:sp>
        <p:nvSpPr>
          <p:cNvPr id="2" name="Tekstvak 1"/>
          <p:cNvSpPr txBox="1"/>
          <p:nvPr/>
        </p:nvSpPr>
        <p:spPr>
          <a:xfrm>
            <a:off x="825902" y="1633728"/>
            <a:ext cx="11000338" cy="5262979"/>
          </a:xfrm>
          <a:prstGeom prst="rect">
            <a:avLst/>
          </a:prstGeom>
          <a:noFill/>
        </p:spPr>
        <p:txBody>
          <a:bodyPr wrap="square" rtlCol="0">
            <a:spAutoFit/>
          </a:bodyPr>
          <a:lstStyle/>
          <a:p>
            <a:pPr marL="342900" indent="-342900">
              <a:buFont typeface="+mj-lt"/>
              <a:buAutoNum type="arabicPeriod"/>
            </a:pPr>
            <a:r>
              <a:rPr lang="nl-NL" sz="2400" dirty="0">
                <a:latin typeface="Roboto"/>
              </a:rPr>
              <a:t>Noteer op een flap of poster</a:t>
            </a:r>
          </a:p>
          <a:p>
            <a:endParaRPr lang="nl-NL" dirty="0">
              <a:latin typeface="Roboto"/>
            </a:endParaRPr>
          </a:p>
          <a:p>
            <a:pPr marL="742950" lvl="1" indent="-285750">
              <a:buFont typeface="Arial" charset="0"/>
              <a:buChar char="•"/>
            </a:pPr>
            <a:r>
              <a:rPr lang="nl-NL" i="1" dirty="0">
                <a:latin typeface="Roboto"/>
              </a:rPr>
              <a:t>Naam/namen</a:t>
            </a:r>
          </a:p>
          <a:p>
            <a:pPr marL="742950" lvl="1" indent="-285750">
              <a:buFont typeface="Arial" charset="0"/>
              <a:buChar char="•"/>
            </a:pPr>
            <a:r>
              <a:rPr lang="nl-NL" i="1" dirty="0">
                <a:latin typeface="Roboto"/>
              </a:rPr>
              <a:t>Doel</a:t>
            </a:r>
            <a:endParaRPr lang="nl-BE" i="1" dirty="0">
              <a:latin typeface="Roboto"/>
            </a:endParaRPr>
          </a:p>
          <a:p>
            <a:pPr marL="742950" lvl="1" indent="-285750">
              <a:buFont typeface="Arial" charset="0"/>
              <a:buChar char="•"/>
            </a:pPr>
            <a:r>
              <a:rPr lang="nl-BE" i="1" dirty="0">
                <a:latin typeface="Roboto"/>
              </a:rPr>
              <a:t>Mogelijke eerste stap of actie</a:t>
            </a:r>
          </a:p>
          <a:p>
            <a:pPr marL="285750" indent="-285750">
              <a:buFont typeface="Arial" charset="0"/>
              <a:buChar char="•"/>
            </a:pPr>
            <a:endParaRPr lang="nl-NL" dirty="0">
              <a:latin typeface="Roboto"/>
            </a:endParaRPr>
          </a:p>
          <a:p>
            <a:pPr marL="285750" indent="-285750">
              <a:buFont typeface="Arial" charset="0"/>
              <a:buChar char="•"/>
            </a:pPr>
            <a:endParaRPr lang="nl-NL" dirty="0">
              <a:latin typeface="Roboto"/>
            </a:endParaRPr>
          </a:p>
          <a:p>
            <a:pPr marL="285750" indent="-285750">
              <a:buFont typeface="Arial" charset="0"/>
              <a:buChar char="•"/>
            </a:pPr>
            <a:endParaRPr lang="nl-NL" dirty="0">
              <a:latin typeface="Roboto"/>
            </a:endParaRPr>
          </a:p>
          <a:p>
            <a:pPr marL="342900" indent="-342900">
              <a:buFont typeface="+mj-lt"/>
              <a:buAutoNum type="arabicPeriod" startAt="2"/>
            </a:pPr>
            <a:r>
              <a:rPr lang="nl-NL" sz="2400" dirty="0">
                <a:latin typeface="Roboto"/>
              </a:rPr>
              <a:t>Inspireer elkaar. </a:t>
            </a:r>
          </a:p>
          <a:p>
            <a:pPr marL="342900" indent="-342900">
              <a:buFont typeface="+mj-lt"/>
              <a:buAutoNum type="arabicPeriod" startAt="2"/>
            </a:pPr>
            <a:endParaRPr lang="nl-NL" dirty="0">
              <a:latin typeface="Roboto"/>
            </a:endParaRPr>
          </a:p>
          <a:p>
            <a:pPr marL="742950" lvl="1" indent="-285750">
              <a:buFont typeface="Arial" charset="0"/>
              <a:buChar char="•"/>
            </a:pPr>
            <a:r>
              <a:rPr lang="nl-BE" i="1" dirty="0">
                <a:latin typeface="Roboto"/>
              </a:rPr>
              <a:t>+: Wat vind je sterk aan dit doel? Wat vind je sterk in deze eerste stap of actie? </a:t>
            </a:r>
            <a:endParaRPr lang="nl-NL" i="1" dirty="0">
              <a:latin typeface="Roboto"/>
            </a:endParaRPr>
          </a:p>
          <a:p>
            <a:pPr marL="742950" lvl="1" indent="-285750">
              <a:buFont typeface="Arial" charset="0"/>
              <a:buChar char="•"/>
            </a:pPr>
            <a:r>
              <a:rPr lang="nl-BE" i="1" dirty="0">
                <a:latin typeface="Roboto"/>
              </a:rPr>
              <a:t>?= Welke concrete vraag of vragen roept dit bij je op? </a:t>
            </a:r>
          </a:p>
          <a:p>
            <a:pPr marL="742950" lvl="1" indent="-285750">
              <a:buFont typeface="Arial" charset="0"/>
              <a:buChar char="•"/>
            </a:pPr>
            <a:r>
              <a:rPr lang="nl-BE" i="1" dirty="0">
                <a:latin typeface="Roboto"/>
              </a:rPr>
              <a:t>!= Waar sta je kritisch tegenover? Wat zie je nog niet meteen lukken?</a:t>
            </a:r>
            <a:endParaRPr lang="nl-NL" i="1" dirty="0">
              <a:latin typeface="Roboto"/>
            </a:endParaRPr>
          </a:p>
          <a:p>
            <a:pPr marL="742950" lvl="1" indent="-285750">
              <a:buFont typeface="Arial" charset="0"/>
              <a:buChar char="•"/>
            </a:pPr>
            <a:r>
              <a:rPr lang="nl-NL" i="1" dirty="0">
                <a:latin typeface="Roboto"/>
              </a:rPr>
              <a:t>O</a:t>
            </a:r>
            <a:r>
              <a:rPr lang="nl-BE" i="1" dirty="0">
                <a:latin typeface="Roboto"/>
              </a:rPr>
              <a:t>=Kan je op één of andere manier iets betekenen voor je collega om dit doel te realiseren? Hoe kan jij hieraan meewerken? Zie je collega’s, ouders of partners buiten de school die je hierbij kan betrekken of aanspreken? Denk daarbij aan de sterktes, competenties of talenten van jezelf, je collega’s en andere partners.</a:t>
            </a:r>
            <a:endParaRPr lang="nl-NL" i="1" dirty="0">
              <a:latin typeface="Roboto"/>
            </a:endParaRPr>
          </a:p>
          <a:p>
            <a:pPr marL="285750" indent="-285750">
              <a:buFont typeface="Arial" charset="0"/>
              <a:buChar char="•"/>
            </a:pPr>
            <a:endParaRPr lang="nl-NL" dirty="0">
              <a:latin typeface="Roboto"/>
            </a:endParaRPr>
          </a:p>
        </p:txBody>
      </p:sp>
      <p:pic>
        <p:nvPicPr>
          <p:cNvPr id="4" name="Afbeelding 3"/>
          <p:cNvPicPr>
            <a:picLocks noChangeAspect="1"/>
          </p:cNvPicPr>
          <p:nvPr/>
        </p:nvPicPr>
        <p:blipFill>
          <a:blip r:embed="rId3"/>
          <a:stretch>
            <a:fillRect/>
          </a:stretch>
        </p:blipFill>
        <p:spPr>
          <a:xfrm>
            <a:off x="6730555" y="1285188"/>
            <a:ext cx="4330411" cy="2313314"/>
          </a:xfrm>
          <a:prstGeom prst="rect">
            <a:avLst/>
          </a:prstGeom>
        </p:spPr>
      </p:pic>
    </p:spTree>
    <p:extLst>
      <p:ext uri="{BB962C8B-B14F-4D97-AF65-F5344CB8AC3E}">
        <p14:creationId xmlns:p14="http://schemas.microsoft.com/office/powerpoint/2010/main" val="171393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185" y="415000"/>
            <a:ext cx="8916589" cy="1325563"/>
          </a:xfrm>
        </p:spPr>
        <p:txBody>
          <a:bodyPr>
            <a:normAutofit fontScale="90000"/>
          </a:bodyPr>
          <a:lstStyle/>
          <a:p>
            <a:r>
              <a:rPr lang="nl-NL" dirty="0">
                <a:latin typeface="Roboto"/>
              </a:rPr>
              <a:t>3. </a:t>
            </a:r>
            <a:r>
              <a:rPr lang="nl-NL" dirty="0" err="1">
                <a:latin typeface="Roboto"/>
              </a:rPr>
              <a:t>Op-stap</a:t>
            </a:r>
            <a:r>
              <a:rPr lang="nl-NL" dirty="0">
                <a:latin typeface="Roboto"/>
              </a:rPr>
              <a:t> naar een </a:t>
            </a:r>
            <a:br>
              <a:rPr lang="nl-NL" dirty="0">
                <a:latin typeface="Roboto"/>
              </a:rPr>
            </a:br>
            <a:r>
              <a:rPr lang="nl-NL" dirty="0">
                <a:latin typeface="Roboto"/>
              </a:rPr>
              <a:t>inclusieve leeromgeving: praktijkopdracht</a:t>
            </a:r>
          </a:p>
        </p:txBody>
      </p:sp>
      <p:pic>
        <p:nvPicPr>
          <p:cNvPr id="9" name="Afbeelding 8"/>
          <p:cNvPicPr>
            <a:picLocks noChangeAspect="1"/>
          </p:cNvPicPr>
          <p:nvPr/>
        </p:nvPicPr>
        <p:blipFill rotWithShape="1">
          <a:blip r:embed="rId2"/>
          <a:srcRect r="13336" b="1997"/>
          <a:stretch/>
        </p:blipFill>
        <p:spPr>
          <a:xfrm>
            <a:off x="8417096" y="364273"/>
            <a:ext cx="3230137" cy="1427018"/>
          </a:xfrm>
          <a:prstGeom prst="rect">
            <a:avLst/>
          </a:prstGeom>
        </p:spPr>
      </p:pic>
      <p:sp>
        <p:nvSpPr>
          <p:cNvPr id="10" name="Tekstvak 9"/>
          <p:cNvSpPr txBox="1"/>
          <p:nvPr/>
        </p:nvSpPr>
        <p:spPr>
          <a:xfrm>
            <a:off x="1607676" y="2042159"/>
            <a:ext cx="9601200" cy="3139321"/>
          </a:xfrm>
          <a:prstGeom prst="rect">
            <a:avLst/>
          </a:prstGeom>
          <a:noFill/>
        </p:spPr>
        <p:txBody>
          <a:bodyPr wrap="square" rtlCol="0">
            <a:spAutoFit/>
          </a:bodyPr>
          <a:lstStyle/>
          <a:p>
            <a:pPr marL="342900" lvl="0" indent="-342900">
              <a:buFont typeface="+mj-lt"/>
              <a:buAutoNum type="arabicPeriod"/>
            </a:pPr>
            <a:r>
              <a:rPr lang="nl-BE" dirty="0">
                <a:latin typeface="Roboto"/>
              </a:rPr>
              <a:t>Breng je eerste actie in de praktijk. Probeer iets uit. Maak het klein, concreet en realiseerbaar. Betrek leerlingen, ouders, collega’s, directie of anderen waar mogelijk.</a:t>
            </a:r>
          </a:p>
          <a:p>
            <a:pPr marL="342900" lvl="0" indent="-342900">
              <a:buFont typeface="+mj-lt"/>
              <a:buAutoNum type="arabicPeriod"/>
            </a:pPr>
            <a:endParaRPr lang="nl-BE" dirty="0">
              <a:latin typeface="Roboto"/>
            </a:endParaRPr>
          </a:p>
          <a:p>
            <a:pPr marL="342900" indent="-342900">
              <a:buFont typeface="+mj-lt"/>
              <a:buAutoNum type="arabicPeriod"/>
            </a:pPr>
            <a:r>
              <a:rPr lang="nl-BE" dirty="0">
                <a:latin typeface="Roboto"/>
              </a:rPr>
              <a:t>Ondersteun elkaar in het zetten van de eerste stap. Spreek af hoe je elkaar bv. wil aanspreken over hoe het loopt met de eerste stap of hoe je elkaar zou kunnen aanmoedigen.</a:t>
            </a:r>
          </a:p>
          <a:p>
            <a:pPr marL="342900" indent="-342900">
              <a:buFont typeface="+mj-lt"/>
              <a:buAutoNum type="arabicPeriod"/>
            </a:pPr>
            <a:endParaRPr lang="nl-BE" dirty="0">
              <a:latin typeface="Roboto"/>
            </a:endParaRPr>
          </a:p>
          <a:p>
            <a:pPr marL="342900" lvl="0" indent="-342900">
              <a:buFont typeface="+mj-lt"/>
              <a:buAutoNum type="arabicPeriod"/>
            </a:pPr>
            <a:r>
              <a:rPr lang="nl-BE" dirty="0">
                <a:latin typeface="Roboto"/>
              </a:rPr>
              <a:t>Breng de volgende keer iets kleins en tastbaars mee dat verwijst naar de actie die je ondernomen hebt. Dit kan een foto zijn, een citaat, een brooddoos, een folder, een afspraak in je agenda, een schema of tekening, ….</a:t>
            </a:r>
            <a:endParaRPr lang="nl-NL" dirty="0">
              <a:latin typeface="Roboto"/>
            </a:endParaRPr>
          </a:p>
          <a:p>
            <a:pPr marL="342900" indent="-342900">
              <a:buFont typeface="+mj-lt"/>
              <a:buAutoNum type="arabicPeriod"/>
            </a:pPr>
            <a:endParaRPr lang="nl-NL" dirty="0">
              <a:latin typeface="Roboto"/>
            </a:endParaRPr>
          </a:p>
        </p:txBody>
      </p:sp>
      <p:pic>
        <p:nvPicPr>
          <p:cNvPr id="6" name="Afbeelding 5"/>
          <p:cNvPicPr>
            <a:picLocks noChangeAspect="1"/>
          </p:cNvPicPr>
          <p:nvPr/>
        </p:nvPicPr>
        <p:blipFill>
          <a:blip r:embed="rId3"/>
          <a:stretch>
            <a:fillRect/>
          </a:stretch>
        </p:blipFill>
        <p:spPr>
          <a:xfrm>
            <a:off x="4789021" y="4891292"/>
            <a:ext cx="2613958" cy="1850330"/>
          </a:xfrm>
          <a:prstGeom prst="rect">
            <a:avLst/>
          </a:prstGeom>
        </p:spPr>
      </p:pic>
    </p:spTree>
    <p:extLst>
      <p:ext uri="{BB962C8B-B14F-4D97-AF65-F5344CB8AC3E}">
        <p14:creationId xmlns:p14="http://schemas.microsoft.com/office/powerpoint/2010/main" val="233366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259" y="472701"/>
            <a:ext cx="10515600" cy="1325563"/>
          </a:xfrm>
        </p:spPr>
        <p:txBody>
          <a:bodyPr/>
          <a:lstStyle/>
          <a:p>
            <a:r>
              <a:rPr lang="nl-NL" dirty="0">
                <a:latin typeface="Roboto"/>
              </a:rPr>
              <a:t>Doelen bereikt?</a:t>
            </a:r>
          </a:p>
        </p:txBody>
      </p:sp>
      <p:pic>
        <p:nvPicPr>
          <p:cNvPr id="5" name="Afbeelding 4"/>
          <p:cNvPicPr>
            <a:picLocks noChangeAspect="1"/>
          </p:cNvPicPr>
          <p:nvPr/>
        </p:nvPicPr>
        <p:blipFill>
          <a:blip r:embed="rId2"/>
          <a:stretch>
            <a:fillRect/>
          </a:stretch>
        </p:blipFill>
        <p:spPr>
          <a:xfrm>
            <a:off x="7961405" y="-45245"/>
            <a:ext cx="2361453" cy="2361453"/>
          </a:xfrm>
          <a:prstGeom prst="rect">
            <a:avLst/>
          </a:prstGeom>
        </p:spPr>
      </p:pic>
      <p:sp>
        <p:nvSpPr>
          <p:cNvPr id="6" name="Tijdelijke aanduiding voor inhoud 2"/>
          <p:cNvSpPr txBox="1">
            <a:spLocks/>
          </p:cNvSpPr>
          <p:nvPr/>
        </p:nvSpPr>
        <p:spPr>
          <a:xfrm>
            <a:off x="735596" y="2684084"/>
            <a:ext cx="11313459" cy="3437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l-NL" dirty="0">
                <a:latin typeface="Roboto"/>
              </a:rPr>
              <a:t>Je verwoordt een concreet en helder doel dat je wil bereiken om je competenties voor inclusie verder te ontwikkelen.</a:t>
            </a:r>
          </a:p>
          <a:p>
            <a:pPr lvl="0"/>
            <a:r>
              <a:rPr lang="nl-NL" dirty="0">
                <a:latin typeface="Roboto"/>
              </a:rPr>
              <a:t>Je omschrijft een eerste stap of actie in de richting van dat doel, opdat elke leerling tot leren en participeren kan komen.</a:t>
            </a:r>
          </a:p>
          <a:p>
            <a:pPr lvl="0"/>
            <a:r>
              <a:rPr lang="nl-NL" dirty="0">
                <a:latin typeface="Roboto"/>
              </a:rPr>
              <a:t>Je deelt je doel met collega’s en andere partners en bepaalt hoe je elkaar bij het zetten van de eerste stap kan betrekken en ondersteunen.</a:t>
            </a:r>
          </a:p>
          <a:p>
            <a:endParaRPr lang="nl-NL" dirty="0">
              <a:latin typeface="Roboto"/>
            </a:endParaRPr>
          </a:p>
        </p:txBody>
      </p:sp>
    </p:spTree>
    <p:extLst>
      <p:ext uri="{BB962C8B-B14F-4D97-AF65-F5344CB8AC3E}">
        <p14:creationId xmlns:p14="http://schemas.microsoft.com/office/powerpoint/2010/main" val="68747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Roboto"/>
              </a:rPr>
              <a:t>Afronding </a:t>
            </a:r>
          </a:p>
        </p:txBody>
      </p:sp>
      <p:sp>
        <p:nvSpPr>
          <p:cNvPr id="3" name="Tekstvak 2"/>
          <p:cNvSpPr txBox="1"/>
          <p:nvPr/>
        </p:nvSpPr>
        <p:spPr>
          <a:xfrm>
            <a:off x="1494731" y="2460812"/>
            <a:ext cx="5901151" cy="2862322"/>
          </a:xfrm>
          <a:prstGeom prst="rect">
            <a:avLst/>
          </a:prstGeom>
          <a:noFill/>
        </p:spPr>
        <p:txBody>
          <a:bodyPr wrap="square" rtlCol="0">
            <a:spAutoFit/>
          </a:bodyPr>
          <a:lstStyle/>
          <a:p>
            <a:r>
              <a:rPr lang="nl-BE" dirty="0">
                <a:latin typeface="Roboto"/>
              </a:rPr>
              <a:t>Goed dat…</a:t>
            </a:r>
          </a:p>
          <a:p>
            <a:endParaRPr lang="nl-BE" dirty="0">
              <a:latin typeface="Roboto"/>
            </a:endParaRPr>
          </a:p>
          <a:p>
            <a:endParaRPr lang="nl-BE" dirty="0">
              <a:latin typeface="Roboto"/>
            </a:endParaRPr>
          </a:p>
          <a:p>
            <a:endParaRPr lang="nl-NL" dirty="0">
              <a:latin typeface="Roboto"/>
            </a:endParaRPr>
          </a:p>
          <a:p>
            <a:r>
              <a:rPr lang="nl-BE" dirty="0">
                <a:latin typeface="Roboto"/>
              </a:rPr>
              <a:t>Jammer dat…</a:t>
            </a:r>
          </a:p>
          <a:p>
            <a:endParaRPr lang="nl-BE" dirty="0">
              <a:latin typeface="Roboto"/>
            </a:endParaRPr>
          </a:p>
          <a:p>
            <a:endParaRPr lang="nl-BE" dirty="0">
              <a:latin typeface="Roboto"/>
            </a:endParaRPr>
          </a:p>
          <a:p>
            <a:endParaRPr lang="nl-BE" dirty="0">
              <a:latin typeface="Roboto"/>
            </a:endParaRPr>
          </a:p>
          <a:p>
            <a:r>
              <a:rPr lang="nl-BE" dirty="0">
                <a:latin typeface="Roboto"/>
              </a:rPr>
              <a:t>Concrete afspraken o.a. over de posters, eerste acties</a:t>
            </a:r>
            <a:r>
              <a:rPr lang="mr-IN" dirty="0">
                <a:latin typeface="Roboto"/>
              </a:rPr>
              <a:t>…</a:t>
            </a:r>
            <a:r>
              <a:rPr lang="nl-BE" dirty="0">
                <a:latin typeface="Roboto"/>
              </a:rPr>
              <a:t>?</a:t>
            </a:r>
            <a:r>
              <a:rPr lang="nl-NL" dirty="0">
                <a:latin typeface="Roboto"/>
              </a:rPr>
              <a:t> </a:t>
            </a:r>
          </a:p>
        </p:txBody>
      </p:sp>
      <p:pic>
        <p:nvPicPr>
          <p:cNvPr id="4" name="Afbeelding 3"/>
          <p:cNvPicPr>
            <a:picLocks noChangeAspect="1"/>
          </p:cNvPicPr>
          <p:nvPr/>
        </p:nvPicPr>
        <p:blipFill>
          <a:blip r:embed="rId3"/>
          <a:stretch>
            <a:fillRect/>
          </a:stretch>
        </p:blipFill>
        <p:spPr>
          <a:xfrm>
            <a:off x="7632122" y="1806286"/>
            <a:ext cx="2857500" cy="2857500"/>
          </a:xfrm>
          <a:prstGeom prst="rect">
            <a:avLst/>
          </a:prstGeom>
        </p:spPr>
      </p:pic>
    </p:spTree>
    <p:extLst>
      <p:ext uri="{BB962C8B-B14F-4D97-AF65-F5344CB8AC3E}">
        <p14:creationId xmlns:p14="http://schemas.microsoft.com/office/powerpoint/2010/main" val="11919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Bedankt!</a:t>
            </a:r>
          </a:p>
        </p:txBody>
      </p:sp>
    </p:spTree>
    <p:extLst>
      <p:ext uri="{BB962C8B-B14F-4D97-AF65-F5344CB8AC3E}">
        <p14:creationId xmlns:p14="http://schemas.microsoft.com/office/powerpoint/2010/main" val="320313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ep 27"/>
          <p:cNvGrpSpPr/>
          <p:nvPr/>
        </p:nvGrpSpPr>
        <p:grpSpPr>
          <a:xfrm>
            <a:off x="1774234" y="1394038"/>
            <a:ext cx="8573821" cy="5295751"/>
            <a:chOff x="312516" y="721358"/>
            <a:chExt cx="8573821" cy="5295752"/>
          </a:xfrm>
        </p:grpSpPr>
        <p:grpSp>
          <p:nvGrpSpPr>
            <p:cNvPr id="27" name="Groep 26"/>
            <p:cNvGrpSpPr/>
            <p:nvPr/>
          </p:nvGrpSpPr>
          <p:grpSpPr>
            <a:xfrm>
              <a:off x="312516" y="721358"/>
              <a:ext cx="8573821" cy="5295752"/>
              <a:chOff x="312516" y="721358"/>
              <a:chExt cx="8573821" cy="5295752"/>
            </a:xfrm>
          </p:grpSpPr>
          <p:grpSp>
            <p:nvGrpSpPr>
              <p:cNvPr id="20" name="Groep 19"/>
              <p:cNvGrpSpPr/>
              <p:nvPr/>
            </p:nvGrpSpPr>
            <p:grpSpPr>
              <a:xfrm>
                <a:off x="312516" y="721358"/>
                <a:ext cx="8573821" cy="5295752"/>
                <a:chOff x="312516" y="618607"/>
                <a:chExt cx="8573821" cy="5398503"/>
              </a:xfrm>
            </p:grpSpPr>
            <p:grpSp>
              <p:nvGrpSpPr>
                <p:cNvPr id="17" name="Groep 16"/>
                <p:cNvGrpSpPr/>
                <p:nvPr/>
              </p:nvGrpSpPr>
              <p:grpSpPr>
                <a:xfrm>
                  <a:off x="312516" y="618607"/>
                  <a:ext cx="8573821" cy="5398503"/>
                  <a:chOff x="395536" y="788624"/>
                  <a:chExt cx="8352928" cy="5016641"/>
                </a:xfrm>
              </p:grpSpPr>
              <p:grpSp>
                <p:nvGrpSpPr>
                  <p:cNvPr id="2" name="Groep 1"/>
                  <p:cNvGrpSpPr/>
                  <p:nvPr/>
                </p:nvGrpSpPr>
                <p:grpSpPr>
                  <a:xfrm>
                    <a:off x="395536" y="788624"/>
                    <a:ext cx="8352928" cy="5016641"/>
                    <a:chOff x="395536" y="1220672"/>
                    <a:chExt cx="8352928" cy="5016641"/>
                  </a:xfrm>
                </p:grpSpPr>
                <p:sp>
                  <p:nvSpPr>
                    <p:cNvPr id="4" name="Afgeronde rechthoek 3"/>
                    <p:cNvSpPr/>
                    <p:nvPr/>
                  </p:nvSpPr>
                  <p:spPr>
                    <a:xfrm>
                      <a:off x="395536" y="5229201"/>
                      <a:ext cx="8346641" cy="1008112"/>
                    </a:xfrm>
                    <a:prstGeom prst="roundRect">
                      <a:avLst>
                        <a:gd name="adj" fmla="val 31942"/>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lumMod val="85000"/>
                            <a:lumOff val="15000"/>
                          </a:schemeClr>
                        </a:solidFill>
                      </a:endParaRPr>
                    </a:p>
                  </p:txBody>
                </p:sp>
                <p:sp>
                  <p:nvSpPr>
                    <p:cNvPr id="3" name="Afgeronde rechthoek 2"/>
                    <p:cNvSpPr/>
                    <p:nvPr/>
                  </p:nvSpPr>
                  <p:spPr>
                    <a:xfrm>
                      <a:off x="395536" y="1220672"/>
                      <a:ext cx="8352928" cy="1344232"/>
                    </a:xfrm>
                    <a:prstGeom prst="roundRect">
                      <a:avLst>
                        <a:gd name="adj" fmla="val 38709"/>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2800">
                        <a:solidFill>
                          <a:schemeClr val="tx1">
                            <a:lumMod val="85000"/>
                            <a:lumOff val="15000"/>
                          </a:schemeClr>
                        </a:solidFill>
                        <a:latin typeface="Poiret One" panose="02000000000000000000" pitchFamily="2" charset="0"/>
                      </a:endParaRPr>
                    </a:p>
                  </p:txBody>
                </p:sp>
                <p:sp>
                  <p:nvSpPr>
                    <p:cNvPr id="6" name="Afgeronde rechthoek 5"/>
                    <p:cNvSpPr/>
                    <p:nvPr/>
                  </p:nvSpPr>
                  <p:spPr>
                    <a:xfrm>
                      <a:off x="4860032" y="2420888"/>
                      <a:ext cx="3528392" cy="3024336"/>
                    </a:xfrm>
                    <a:prstGeom prst="round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p:txBody>
                </p:sp>
                <p:sp>
                  <p:nvSpPr>
                    <p:cNvPr id="5" name="Afgeronde rechthoek 4"/>
                    <p:cNvSpPr/>
                    <p:nvPr/>
                  </p:nvSpPr>
                  <p:spPr>
                    <a:xfrm>
                      <a:off x="899592" y="2420888"/>
                      <a:ext cx="3528392" cy="3024336"/>
                    </a:xfrm>
                    <a:prstGeom prst="roundRect">
                      <a:avLst>
                        <a:gd name="adj" fmla="val 20168"/>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b="1">
                        <a:solidFill>
                          <a:schemeClr val="tx2"/>
                        </a:solidFill>
                      </a:endParaRPr>
                    </a:p>
                  </p:txBody>
                </p:sp>
              </p:grpSp>
              <p:grpSp>
                <p:nvGrpSpPr>
                  <p:cNvPr id="11" name="Groep 10"/>
                  <p:cNvGrpSpPr/>
                  <p:nvPr/>
                </p:nvGrpSpPr>
                <p:grpSpPr>
                  <a:xfrm flipV="1">
                    <a:off x="5360526" y="3039990"/>
                    <a:ext cx="2459792" cy="1899028"/>
                    <a:chOff x="5360526" y="2870720"/>
                    <a:chExt cx="2459792" cy="1899028"/>
                  </a:xfrm>
                </p:grpSpPr>
                <p:sp>
                  <p:nvSpPr>
                    <p:cNvPr id="8" name="Ovaal 7"/>
                    <p:cNvSpPr/>
                    <p:nvPr/>
                  </p:nvSpPr>
                  <p:spPr>
                    <a:xfrm>
                      <a:off x="5360526" y="2876494"/>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Ovaal 9"/>
                    <p:cNvSpPr/>
                    <p:nvPr/>
                  </p:nvSpPr>
                  <p:spPr>
                    <a:xfrm>
                      <a:off x="5864582" y="3639923"/>
                      <a:ext cx="1440161"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9" name="Ovaal 8"/>
                    <p:cNvSpPr/>
                    <p:nvPr/>
                  </p:nvSpPr>
                  <p:spPr>
                    <a:xfrm>
                      <a:off x="6380156" y="2870720"/>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14" name="Tekstvak 13"/>
                  <p:cNvSpPr txBox="1"/>
                  <p:nvPr/>
                </p:nvSpPr>
                <p:spPr>
                  <a:xfrm>
                    <a:off x="5861973" y="3015862"/>
                    <a:ext cx="1440160" cy="889244"/>
                  </a:xfrm>
                  <a:prstGeom prst="rect">
                    <a:avLst/>
                  </a:prstGeom>
                  <a:noFill/>
                </p:spPr>
                <p:txBody>
                  <a:bodyPr wrap="square" rtlCol="0">
                    <a:spAutoFit/>
                  </a:bodyPr>
                  <a:lstStyle/>
                  <a:p>
                    <a:pPr algn="ctr"/>
                    <a:r>
                      <a:rPr lang="nl-NL" sz="1100"/>
                      <a:t>School </a:t>
                    </a:r>
                  </a:p>
                  <a:p>
                    <a:pPr algn="ctr"/>
                    <a:r>
                      <a:rPr lang="nl-NL" sz="1100"/>
                      <a:t>(Team, leerling, pedagogische begeleider counselor, CLB, …)</a:t>
                    </a:r>
                    <a:endParaRPr lang="nl-BE" sz="1100"/>
                  </a:p>
                </p:txBody>
              </p:sp>
              <p:sp>
                <p:nvSpPr>
                  <p:cNvPr id="15" name="Tekstvak 14"/>
                  <p:cNvSpPr txBox="1"/>
                  <p:nvPr/>
                </p:nvSpPr>
                <p:spPr>
                  <a:xfrm>
                    <a:off x="5273058" y="4241493"/>
                    <a:ext cx="1440160" cy="262400"/>
                  </a:xfrm>
                  <a:prstGeom prst="rect">
                    <a:avLst/>
                  </a:prstGeom>
                  <a:noFill/>
                </p:spPr>
                <p:txBody>
                  <a:bodyPr wrap="square" rtlCol="0">
                    <a:spAutoFit/>
                  </a:bodyPr>
                  <a:lstStyle/>
                  <a:p>
                    <a:pPr algn="ctr"/>
                    <a:r>
                      <a:rPr lang="nl-NL" sz="1200"/>
                      <a:t>Ouders</a:t>
                    </a:r>
                  </a:p>
                </p:txBody>
              </p:sp>
              <p:sp>
                <p:nvSpPr>
                  <p:cNvPr id="16" name="Tekstvak 15"/>
                  <p:cNvSpPr txBox="1"/>
                  <p:nvPr/>
                </p:nvSpPr>
                <p:spPr>
                  <a:xfrm>
                    <a:off x="6541369" y="4251803"/>
                    <a:ext cx="1440160" cy="262400"/>
                  </a:xfrm>
                  <a:prstGeom prst="rect">
                    <a:avLst/>
                  </a:prstGeom>
                  <a:noFill/>
                </p:spPr>
                <p:txBody>
                  <a:bodyPr wrap="square" rtlCol="0">
                    <a:spAutoFit/>
                  </a:bodyPr>
                  <a:lstStyle/>
                  <a:p>
                    <a:pPr algn="ctr"/>
                    <a:r>
                      <a:rPr lang="nl-NL" sz="1200"/>
                      <a:t>Gemeenschap</a:t>
                    </a:r>
                  </a:p>
                </p:txBody>
              </p:sp>
            </p:grpSp>
            <p:sp>
              <p:nvSpPr>
                <p:cNvPr id="7" name="Tekstvak 6"/>
                <p:cNvSpPr txBox="1"/>
                <p:nvPr/>
              </p:nvSpPr>
              <p:spPr>
                <a:xfrm>
                  <a:off x="975924" y="2131368"/>
                  <a:ext cx="3370729" cy="1474617"/>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A</a:t>
                  </a:r>
                </a:p>
                <a:p>
                  <a:pPr algn="ctr"/>
                  <a:r>
                    <a:rPr lang="nl-NL" b="1" dirty="0">
                      <a:solidFill>
                        <a:schemeClr val="tx1">
                          <a:lumMod val="85000"/>
                          <a:lumOff val="15000"/>
                        </a:schemeClr>
                      </a:solidFill>
                      <a:latin typeface="+mj-lt"/>
                    </a:rPr>
                    <a:t>Diversiteit waarderen en benutten in de klaspraktijk</a:t>
                  </a:r>
                </a:p>
                <a:p>
                  <a:pPr algn="ctr"/>
                  <a:endParaRPr lang="nl-NL" dirty="0">
                    <a:solidFill>
                      <a:schemeClr val="tx1">
                        <a:lumMod val="85000"/>
                        <a:lumOff val="15000"/>
                      </a:schemeClr>
                    </a:solidFill>
                  </a:endParaRPr>
                </a:p>
                <a:p>
                  <a:pPr algn="ctr"/>
                  <a:endParaRPr lang="nl-NL" sz="1600" b="1" dirty="0">
                    <a:solidFill>
                      <a:schemeClr val="tx1">
                        <a:lumMod val="85000"/>
                        <a:lumOff val="15000"/>
                      </a:schemeClr>
                    </a:solidFill>
                    <a:latin typeface="+mj-lt"/>
                  </a:endParaRPr>
                </a:p>
              </p:txBody>
            </p:sp>
            <p:sp>
              <p:nvSpPr>
                <p:cNvPr id="18" name="Tekstvak 17"/>
                <p:cNvSpPr txBox="1"/>
                <p:nvPr/>
              </p:nvSpPr>
              <p:spPr>
                <a:xfrm>
                  <a:off x="4974985" y="2144272"/>
                  <a:ext cx="3370729" cy="941245"/>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B </a:t>
                  </a:r>
                </a:p>
                <a:p>
                  <a:pPr algn="ctr"/>
                  <a:r>
                    <a:rPr lang="nl-NL" b="1" dirty="0">
                      <a:solidFill>
                        <a:schemeClr val="tx1">
                          <a:lumMod val="85000"/>
                          <a:lumOff val="15000"/>
                        </a:schemeClr>
                      </a:solidFill>
                      <a:latin typeface="+mj-lt"/>
                    </a:rPr>
                    <a:t>Verbindende samenwerking realiseren</a:t>
                  </a:r>
                </a:p>
              </p:txBody>
            </p:sp>
          </p:grpSp>
          <p:sp>
            <p:nvSpPr>
              <p:cNvPr id="24" name="Tekstvak 23"/>
              <p:cNvSpPr txBox="1"/>
              <p:nvPr/>
            </p:nvSpPr>
            <p:spPr>
              <a:xfrm>
                <a:off x="1814204" y="855209"/>
                <a:ext cx="5948901" cy="1015663"/>
              </a:xfrm>
              <a:prstGeom prst="rect">
                <a:avLst/>
              </a:prstGeom>
              <a:noFill/>
            </p:spPr>
            <p:txBody>
              <a:bodyPr wrap="square" rtlCol="0">
                <a:spAutoFit/>
              </a:bodyPr>
              <a:lstStyle/>
              <a:p>
                <a:pPr algn="ctr"/>
                <a:r>
                  <a:rPr lang="nl-NL" sz="2000" b="1" dirty="0">
                    <a:solidFill>
                      <a:schemeClr val="tx1">
                        <a:lumMod val="85000"/>
                        <a:lumOff val="15000"/>
                      </a:schemeClr>
                    </a:solidFill>
                    <a:latin typeface="+mj-lt"/>
                  </a:rPr>
                  <a:t>COMPETENTIEONTWIKKELING </a:t>
                </a:r>
              </a:p>
              <a:p>
                <a:pPr algn="ctr"/>
                <a:r>
                  <a:rPr lang="nl-NL" sz="2000" b="1" dirty="0">
                    <a:solidFill>
                      <a:schemeClr val="tx1">
                        <a:lumMod val="85000"/>
                        <a:lumOff val="15000"/>
                      </a:schemeClr>
                    </a:solidFill>
                    <a:latin typeface="+mj-lt"/>
                  </a:rPr>
                  <a:t>van (toekomstige) leraren en teams </a:t>
                </a:r>
              </a:p>
              <a:p>
                <a:pPr algn="ctr"/>
                <a:r>
                  <a:rPr lang="nl-NL" sz="2000" b="1" dirty="0">
                    <a:solidFill>
                      <a:schemeClr val="tx1">
                        <a:lumMod val="85000"/>
                        <a:lumOff val="15000"/>
                      </a:schemeClr>
                    </a:solidFill>
                    <a:latin typeface="+mj-lt"/>
                  </a:rPr>
                  <a:t>om inclusieve leeromgevingen te creëren</a:t>
                </a:r>
              </a:p>
            </p:txBody>
          </p:sp>
        </p:grpSp>
        <p:sp>
          <p:nvSpPr>
            <p:cNvPr id="26" name="Tekstvak 25"/>
            <p:cNvSpPr txBox="1"/>
            <p:nvPr/>
          </p:nvSpPr>
          <p:spPr>
            <a:xfrm>
              <a:off x="1920625" y="5397609"/>
              <a:ext cx="5948901" cy="400110"/>
            </a:xfrm>
            <a:prstGeom prst="rect">
              <a:avLst/>
            </a:prstGeom>
            <a:noFill/>
          </p:spPr>
          <p:txBody>
            <a:bodyPr wrap="square" rtlCol="0">
              <a:spAutoFit/>
            </a:bodyPr>
            <a:lstStyle/>
            <a:p>
              <a:pPr algn="ctr"/>
              <a:r>
                <a:rPr lang="nl-NL" sz="2000" b="1">
                  <a:solidFill>
                    <a:schemeClr val="tx1">
                      <a:lumMod val="85000"/>
                      <a:lumOff val="15000"/>
                    </a:schemeClr>
                  </a:solidFill>
                  <a:latin typeface="+mj-lt"/>
                </a:rPr>
                <a:t>Via: professionele ontwikkeling</a:t>
              </a:r>
            </a:p>
          </p:txBody>
        </p:sp>
      </p:grpSp>
      <p:sp>
        <p:nvSpPr>
          <p:cNvPr id="12" name="Tekstvak 11"/>
          <p:cNvSpPr txBox="1"/>
          <p:nvPr/>
        </p:nvSpPr>
        <p:spPr>
          <a:xfrm>
            <a:off x="641637" y="237753"/>
            <a:ext cx="10839017" cy="769441"/>
          </a:xfrm>
          <a:prstGeom prst="rect">
            <a:avLst/>
          </a:prstGeom>
          <a:noFill/>
        </p:spPr>
        <p:txBody>
          <a:bodyPr wrap="square" rtlCol="0">
            <a:spAutoFit/>
          </a:bodyPr>
          <a:lstStyle/>
          <a:p>
            <a:r>
              <a:rPr lang="nl-NL" sz="4400" b="1" dirty="0">
                <a:solidFill>
                  <a:schemeClr val="tx1">
                    <a:lumMod val="75000"/>
                    <a:lumOff val="25000"/>
                  </a:schemeClr>
                </a:solidFill>
                <a:latin typeface="Roboto"/>
                <a:ea typeface="+mj-ea"/>
                <a:cs typeface="+mj-cs"/>
              </a:rPr>
              <a:t>Doelen </a:t>
            </a:r>
            <a:r>
              <a:rPr lang="nl-NL" sz="4400" b="1" dirty="0" err="1">
                <a:solidFill>
                  <a:schemeClr val="tx1">
                    <a:lumMod val="75000"/>
                    <a:lumOff val="25000"/>
                  </a:schemeClr>
                </a:solidFill>
                <a:latin typeface="Roboto"/>
                <a:ea typeface="+mj-ea"/>
                <a:cs typeface="+mj-cs"/>
              </a:rPr>
              <a:t>Potential</a:t>
            </a:r>
            <a:r>
              <a:rPr lang="nl-NL" sz="4400" b="1" dirty="0">
                <a:solidFill>
                  <a:schemeClr val="tx1">
                    <a:lumMod val="75000"/>
                    <a:lumOff val="25000"/>
                  </a:schemeClr>
                </a:solidFill>
                <a:latin typeface="Roboto"/>
                <a:ea typeface="+mj-ea"/>
                <a:cs typeface="+mj-cs"/>
              </a:rPr>
              <a:t>: </a:t>
            </a:r>
            <a:r>
              <a:rPr lang="nl-BE" sz="4400" b="1" dirty="0">
                <a:solidFill>
                  <a:schemeClr val="tx1">
                    <a:lumMod val="75000"/>
                    <a:lumOff val="25000"/>
                  </a:schemeClr>
                </a:solidFill>
                <a:latin typeface="Roboto"/>
                <a:ea typeface="+mj-ea"/>
                <a:cs typeface="+mj-cs"/>
              </a:rPr>
              <a:t>wat beogen we…?</a:t>
            </a:r>
            <a:endParaRPr lang="nl-NL" sz="4400" b="1" dirty="0">
              <a:solidFill>
                <a:schemeClr val="tx1">
                  <a:lumMod val="75000"/>
                  <a:lumOff val="25000"/>
                </a:schemeClr>
              </a:solidFill>
              <a:latin typeface="Roboto"/>
              <a:ea typeface="+mj-ea"/>
              <a:cs typeface="+mj-cs"/>
            </a:endParaRPr>
          </a:p>
        </p:txBody>
      </p:sp>
      <p:sp>
        <p:nvSpPr>
          <p:cNvPr id="23" name="Tijdelijke aanduiding voor inhoud 2"/>
          <p:cNvSpPr txBox="1">
            <a:spLocks/>
          </p:cNvSpPr>
          <p:nvPr/>
        </p:nvSpPr>
        <p:spPr>
          <a:xfrm>
            <a:off x="641637" y="1123011"/>
            <a:ext cx="11313460" cy="4805611"/>
          </a:xfrm>
          <a:prstGeom prst="rect">
            <a:avLst/>
          </a:prstGeom>
        </p:spPr>
        <p:txBody>
          <a:bodyPr>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 typeface="Arial" panose="020B0604020202020204" pitchFamily="34" charset="0"/>
              <a:buNone/>
              <a:defRPr/>
            </a:pPr>
            <a:endParaRPr lang="nl-BE" kern="0" dirty="0">
              <a:solidFill>
                <a:prstClr val="black">
                  <a:lumMod val="85000"/>
                  <a:lumOff val="15000"/>
                </a:prstClr>
              </a:solidFill>
            </a:endParaRPr>
          </a:p>
          <a:p>
            <a:pPr defTabSz="457200">
              <a:lnSpc>
                <a:spcPct val="100000"/>
              </a:lnSpc>
              <a:spcBef>
                <a:spcPts val="0"/>
              </a:spcBef>
              <a:buFont typeface="Wingdings" charset="2"/>
              <a:buChar char="q"/>
              <a:defRPr/>
            </a:pPr>
            <a:endParaRPr lang="nl-BE" kern="0" dirty="0">
              <a:solidFill>
                <a:prstClr val="black">
                  <a:lumMod val="85000"/>
                  <a:lumOff val="15000"/>
                </a:prstClr>
              </a:solidFill>
            </a:endParaRPr>
          </a:p>
          <a:p>
            <a:pPr marL="0" indent="0" defTabSz="457200">
              <a:lnSpc>
                <a:spcPct val="100000"/>
              </a:lnSpc>
              <a:spcBef>
                <a:spcPts val="0"/>
              </a:spcBef>
              <a:buFont typeface="Arial" panose="020B0604020202020204" pitchFamily="34" charset="0"/>
              <a:buNone/>
              <a:defRPr/>
            </a:pPr>
            <a:endParaRPr lang="nl-BE" sz="2600" dirty="0"/>
          </a:p>
        </p:txBody>
      </p:sp>
    </p:spTree>
    <p:extLst>
      <p:ext uri="{BB962C8B-B14F-4D97-AF65-F5344CB8AC3E}">
        <p14:creationId xmlns:p14="http://schemas.microsoft.com/office/powerpoint/2010/main" val="148708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259" y="472701"/>
            <a:ext cx="10515600" cy="1325563"/>
          </a:xfrm>
        </p:spPr>
        <p:txBody>
          <a:bodyPr/>
          <a:lstStyle/>
          <a:p>
            <a:r>
              <a:rPr lang="nl-NL" dirty="0">
                <a:latin typeface="Roboto"/>
              </a:rPr>
              <a:t>Doelen</a:t>
            </a:r>
          </a:p>
        </p:txBody>
      </p:sp>
      <p:pic>
        <p:nvPicPr>
          <p:cNvPr id="5" name="Afbeelding 4"/>
          <p:cNvPicPr>
            <a:picLocks noChangeAspect="1"/>
          </p:cNvPicPr>
          <p:nvPr/>
        </p:nvPicPr>
        <p:blipFill>
          <a:blip r:embed="rId3"/>
          <a:stretch>
            <a:fillRect/>
          </a:stretch>
        </p:blipFill>
        <p:spPr>
          <a:xfrm>
            <a:off x="7961405" y="-45245"/>
            <a:ext cx="2361453" cy="2361453"/>
          </a:xfrm>
          <a:prstGeom prst="rect">
            <a:avLst/>
          </a:prstGeom>
        </p:spPr>
      </p:pic>
      <p:sp>
        <p:nvSpPr>
          <p:cNvPr id="6" name="Tijdelijke aanduiding voor inhoud 2"/>
          <p:cNvSpPr txBox="1">
            <a:spLocks/>
          </p:cNvSpPr>
          <p:nvPr/>
        </p:nvSpPr>
        <p:spPr>
          <a:xfrm>
            <a:off x="735596" y="2684084"/>
            <a:ext cx="11313459" cy="34378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Roboto"/>
              </a:rPr>
              <a:t>Je verwoordt een concreet en helder doel dat je wil bereiken om je competenties voor inclusie verder te ontwikkelen.</a:t>
            </a:r>
          </a:p>
          <a:p>
            <a:endParaRPr lang="nl-NL" dirty="0">
              <a:latin typeface="Roboto"/>
            </a:endParaRPr>
          </a:p>
          <a:p>
            <a:r>
              <a:rPr lang="nl-NL" dirty="0">
                <a:latin typeface="Roboto"/>
              </a:rPr>
              <a:t>Je omschrijft een eerste stap of actie in de richting van dat doel, opdat elke leerling tot leren en participeren kan komen.</a:t>
            </a:r>
          </a:p>
          <a:p>
            <a:endParaRPr lang="nl-NL" dirty="0">
              <a:latin typeface="Roboto"/>
            </a:endParaRPr>
          </a:p>
          <a:p>
            <a:r>
              <a:rPr lang="nl-NL" dirty="0">
                <a:latin typeface="Roboto"/>
              </a:rPr>
              <a:t>Je deelt je doel met collega’s en andere partners en bepaalt hoe je elkaar bij het zetten van de eerste stap kan betrekken en ondersteunen.</a:t>
            </a:r>
          </a:p>
          <a:p>
            <a:endParaRPr lang="nl-NL" dirty="0">
              <a:latin typeface="Roboto"/>
            </a:endParaRPr>
          </a:p>
        </p:txBody>
      </p:sp>
    </p:spTree>
    <p:extLst>
      <p:ext uri="{BB962C8B-B14F-4D97-AF65-F5344CB8AC3E}">
        <p14:creationId xmlns:p14="http://schemas.microsoft.com/office/powerpoint/2010/main" val="190805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EAC90-3CA7-4A33-A977-C6B7BA805423}"/>
              </a:ext>
            </a:extLst>
          </p:cNvPr>
          <p:cNvSpPr>
            <a:spLocks noGrp="1"/>
          </p:cNvSpPr>
          <p:nvPr>
            <p:ph type="title"/>
          </p:nvPr>
        </p:nvSpPr>
        <p:spPr/>
        <p:txBody>
          <a:bodyPr/>
          <a:lstStyle/>
          <a:p>
            <a:r>
              <a:rPr lang="nl-NL" b="0" dirty="0"/>
              <a:t>Het professionaliseringstraject voor leerkrachten</a:t>
            </a:r>
            <a:endParaRPr lang="nl-BE" dirty="0"/>
          </a:p>
        </p:txBody>
      </p:sp>
      <p:pic>
        <p:nvPicPr>
          <p:cNvPr id="5" name="Tijdelijke aanduiding voor inhoud 4">
            <a:extLst>
              <a:ext uri="{FF2B5EF4-FFF2-40B4-BE49-F238E27FC236}">
                <a16:creationId xmlns:a16="http://schemas.microsoft.com/office/drawing/2014/main" id="{8EE434DE-34DF-4E86-B8C1-AB1CB6CA33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300" y="1690688"/>
            <a:ext cx="7648460" cy="4635082"/>
          </a:xfrm>
        </p:spPr>
      </p:pic>
    </p:spTree>
    <p:extLst>
      <p:ext uri="{BB962C8B-B14F-4D97-AF65-F5344CB8AC3E}">
        <p14:creationId xmlns:p14="http://schemas.microsoft.com/office/powerpoint/2010/main" val="20294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879" y="713984"/>
            <a:ext cx="6335437" cy="1370847"/>
          </a:xfrm>
        </p:spPr>
        <p:txBody>
          <a:bodyPr>
            <a:normAutofit fontScale="90000"/>
          </a:bodyPr>
          <a:lstStyle/>
          <a:p>
            <a:br>
              <a:rPr lang="nl-NL" sz="4000" dirty="0">
                <a:solidFill>
                  <a:schemeClr val="tx2"/>
                </a:solidFill>
                <a:latin typeface="Roboto"/>
              </a:rPr>
            </a:br>
            <a:r>
              <a:rPr lang="nl-NL" sz="4000" dirty="0">
                <a:solidFill>
                  <a:schemeClr val="tx1"/>
                </a:solidFill>
                <a:latin typeface="Roboto"/>
              </a:rPr>
              <a:t>De doelen scherper in beeld</a:t>
            </a:r>
          </a:p>
        </p:txBody>
      </p:sp>
      <p:sp>
        <p:nvSpPr>
          <p:cNvPr id="3" name="Tijdelijke aanduiding voor inhoud 2"/>
          <p:cNvSpPr>
            <a:spLocks noGrp="1"/>
          </p:cNvSpPr>
          <p:nvPr>
            <p:ph idx="1"/>
          </p:nvPr>
        </p:nvSpPr>
        <p:spPr>
          <a:xfrm>
            <a:off x="762000" y="2298269"/>
            <a:ext cx="5992761" cy="4426996"/>
          </a:xfrm>
        </p:spPr>
        <p:txBody>
          <a:bodyPr>
            <a:normAutofit/>
          </a:bodyPr>
          <a:lstStyle/>
          <a:p>
            <a:pPr marL="342900" indent="-342900">
              <a:buFont typeface="+mj-lt"/>
              <a:buAutoNum type="arabicPeriod"/>
            </a:pPr>
            <a:endParaRPr lang="nl-NL" sz="2400" dirty="0">
              <a:solidFill>
                <a:schemeClr val="tx1"/>
              </a:solidFill>
              <a:latin typeface="Roboto"/>
            </a:endParaRPr>
          </a:p>
          <a:p>
            <a:pPr marL="800100" lvl="1" indent="-342900">
              <a:buFont typeface="+mj-lt"/>
              <a:buAutoNum type="arabicPeriod"/>
            </a:pPr>
            <a:r>
              <a:rPr lang="nl-NL" sz="2800" dirty="0">
                <a:solidFill>
                  <a:schemeClr val="tx2"/>
                </a:solidFill>
                <a:latin typeface="Roboto"/>
              </a:rPr>
              <a:t>Diversiteit in beeld: leren van elkaars klaspraktijk</a:t>
            </a:r>
          </a:p>
          <a:p>
            <a:pPr marL="800100" lvl="1" indent="-342900">
              <a:buFont typeface="+mj-lt"/>
              <a:buAutoNum type="arabicPeriod"/>
            </a:pPr>
            <a:r>
              <a:rPr lang="nl-NL" sz="2800" dirty="0">
                <a:solidFill>
                  <a:schemeClr val="tx1"/>
                </a:solidFill>
                <a:latin typeface="Roboto"/>
              </a:rPr>
              <a:t>Doel in het vizier: hoe ziet het eruit als het doel bereikt is?</a:t>
            </a:r>
          </a:p>
          <a:p>
            <a:pPr marL="800100" lvl="1" indent="-342900">
              <a:buFont typeface="+mj-lt"/>
              <a:buAutoNum type="arabicPeriod"/>
            </a:pPr>
            <a:r>
              <a:rPr lang="nl-NL" sz="2800" dirty="0" err="1">
                <a:solidFill>
                  <a:schemeClr val="tx1"/>
                </a:solidFill>
                <a:latin typeface="Roboto"/>
              </a:rPr>
              <a:t>Op-stap</a:t>
            </a:r>
            <a:r>
              <a:rPr lang="nl-NL" sz="2800" dirty="0">
                <a:solidFill>
                  <a:schemeClr val="tx1"/>
                </a:solidFill>
                <a:latin typeface="Roboto"/>
              </a:rPr>
              <a:t> naar een inclusieve leeromgeving</a:t>
            </a:r>
          </a:p>
          <a:p>
            <a:pPr marL="800100" lvl="1" indent="-342900">
              <a:buFont typeface="+mj-lt"/>
              <a:buAutoNum type="arabicPeriod"/>
            </a:pPr>
            <a:endParaRPr lang="nl-NL" sz="1400" dirty="0">
              <a:solidFill>
                <a:schemeClr val="tx1"/>
              </a:solidFill>
              <a:latin typeface="Roboto"/>
            </a:endParaRPr>
          </a:p>
          <a:p>
            <a:pPr marL="342900" indent="-342900">
              <a:buFont typeface="+mj-lt"/>
              <a:buAutoNum type="arabicPeriod"/>
            </a:pPr>
            <a:endParaRPr lang="nl-NL" sz="2400" dirty="0">
              <a:solidFill>
                <a:schemeClr val="tx1"/>
              </a:solidFill>
              <a:latin typeface="Roboto"/>
            </a:endParaRPr>
          </a:p>
          <a:p>
            <a:pPr marL="342900" indent="-342900">
              <a:buFont typeface="+mj-lt"/>
              <a:buAutoNum type="arabicPeriod"/>
            </a:pPr>
            <a:endParaRPr lang="nl-NL" sz="2400" dirty="0">
              <a:solidFill>
                <a:schemeClr val="tx1"/>
              </a:solidFill>
              <a:latin typeface="Roboto"/>
            </a:endParaRPr>
          </a:p>
          <a:p>
            <a:pPr marL="800100" lvl="1" indent="-342900">
              <a:buFont typeface="+mj-lt"/>
              <a:buAutoNum type="arabicPeriod"/>
            </a:pPr>
            <a:endParaRPr lang="nl-NL" sz="1400" dirty="0">
              <a:solidFill>
                <a:schemeClr val="tx1"/>
              </a:solidFill>
              <a:latin typeface="Roboto"/>
            </a:endParaRPr>
          </a:p>
          <a:p>
            <a:pPr marL="800100" lvl="1" indent="-342900">
              <a:buFont typeface="+mj-lt"/>
              <a:buAutoNum type="arabicPeriod"/>
            </a:pPr>
            <a:endParaRPr lang="nl-NL" sz="1400" dirty="0">
              <a:solidFill>
                <a:schemeClr val="tx1"/>
              </a:solidFill>
              <a:latin typeface="Roboto"/>
            </a:endParaRPr>
          </a:p>
          <a:p>
            <a:pPr lvl="1"/>
            <a:endParaRPr lang="nl-NL" sz="1800" dirty="0">
              <a:solidFill>
                <a:schemeClr val="tx1"/>
              </a:solidFill>
              <a:latin typeface="Roboto"/>
            </a:endParaRPr>
          </a:p>
        </p:txBody>
      </p:sp>
    </p:spTree>
    <p:extLst>
      <p:ext uri="{BB962C8B-B14F-4D97-AF65-F5344CB8AC3E}">
        <p14:creationId xmlns:p14="http://schemas.microsoft.com/office/powerpoint/2010/main" val="56596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8831767" y="487680"/>
            <a:ext cx="2942439" cy="2203989"/>
          </a:xfrm>
          <a:prstGeom prst="rect">
            <a:avLst/>
          </a:prstGeom>
        </p:spPr>
      </p:pic>
      <p:sp>
        <p:nvSpPr>
          <p:cNvPr id="4" name="Tekstvak 3"/>
          <p:cNvSpPr txBox="1"/>
          <p:nvPr/>
        </p:nvSpPr>
        <p:spPr>
          <a:xfrm>
            <a:off x="751841" y="487680"/>
            <a:ext cx="8079926" cy="769441"/>
          </a:xfrm>
          <a:prstGeom prst="rect">
            <a:avLst/>
          </a:prstGeom>
          <a:noFill/>
        </p:spPr>
        <p:txBody>
          <a:bodyPr wrap="square" rtlCol="0">
            <a:spAutoFit/>
          </a:bodyPr>
          <a:lstStyle/>
          <a:p>
            <a:r>
              <a:rPr lang="nl-NL" sz="4400" b="1" dirty="0">
                <a:solidFill>
                  <a:schemeClr val="tx1">
                    <a:lumMod val="75000"/>
                    <a:lumOff val="25000"/>
                  </a:schemeClr>
                </a:solidFill>
                <a:latin typeface="Roboto"/>
              </a:rPr>
              <a:t>1. Diversiteit in beeld: deelronde</a:t>
            </a:r>
            <a:endParaRPr lang="nl-NL" sz="4400" b="1" dirty="0">
              <a:solidFill>
                <a:schemeClr val="tx1">
                  <a:lumMod val="75000"/>
                  <a:lumOff val="25000"/>
                </a:schemeClr>
              </a:solidFill>
              <a:latin typeface="Roboto"/>
              <a:ea typeface="+mj-ea"/>
              <a:cs typeface="+mj-cs"/>
            </a:endParaRPr>
          </a:p>
        </p:txBody>
      </p:sp>
      <p:sp>
        <p:nvSpPr>
          <p:cNvPr id="3" name="Rechthoek 2"/>
          <p:cNvSpPr/>
          <p:nvPr/>
        </p:nvSpPr>
        <p:spPr>
          <a:xfrm>
            <a:off x="751841" y="1732487"/>
            <a:ext cx="9641097" cy="4524315"/>
          </a:xfrm>
          <a:prstGeom prst="rect">
            <a:avLst/>
          </a:prstGeom>
        </p:spPr>
        <p:txBody>
          <a:bodyPr wrap="square">
            <a:spAutoFit/>
          </a:bodyPr>
          <a:lstStyle/>
          <a:p>
            <a:r>
              <a:rPr lang="nl-NL" sz="2400" dirty="0">
                <a:latin typeface="Roboto"/>
              </a:rPr>
              <a:t>Hoe zit je erbij vandaag? </a:t>
            </a:r>
          </a:p>
          <a:p>
            <a:endParaRPr lang="nl-NL" dirty="0">
              <a:latin typeface="Roboto"/>
            </a:endParaRPr>
          </a:p>
          <a:p>
            <a:pPr marL="742950" lvl="1" indent="-285750">
              <a:buFont typeface="Arial" charset="0"/>
              <a:buChar char="•"/>
            </a:pPr>
            <a:r>
              <a:rPr lang="nl-NL" dirty="0">
                <a:latin typeface="Roboto"/>
              </a:rPr>
              <a:t>Is er iets (belangrijks) gebeurd dat je ons wilt vertellen? </a:t>
            </a:r>
          </a:p>
          <a:p>
            <a:pPr marL="742950" lvl="1" indent="-285750">
              <a:buFont typeface="Arial" charset="0"/>
              <a:buChar char="•"/>
            </a:pPr>
            <a:r>
              <a:rPr lang="nl-NL" dirty="0">
                <a:latin typeface="Roboto"/>
              </a:rPr>
              <a:t>Is er iets dat je vooraf met ons wil delen? </a:t>
            </a:r>
          </a:p>
          <a:p>
            <a:endParaRPr lang="nl-NL" i="1" dirty="0">
              <a:latin typeface="Roboto"/>
              <a:ea typeface="Calibri" charset="0"/>
              <a:cs typeface="Times New Roman" charset="0"/>
            </a:endParaRPr>
          </a:p>
          <a:p>
            <a:r>
              <a:rPr lang="nl-NL" sz="2400" dirty="0">
                <a:latin typeface="Roboto"/>
              </a:rPr>
              <a:t>Wat heeft de vorige sessie bij jou teweeggebracht? </a:t>
            </a:r>
          </a:p>
          <a:p>
            <a:endParaRPr lang="nl-NL" dirty="0">
              <a:latin typeface="Roboto"/>
            </a:endParaRPr>
          </a:p>
          <a:p>
            <a:pPr marL="742950" lvl="1" indent="-285750">
              <a:buFont typeface="Arial" charset="0"/>
              <a:buChar char="•"/>
            </a:pPr>
            <a:r>
              <a:rPr lang="nl-NL" dirty="0">
                <a:latin typeface="Roboto"/>
                <a:ea typeface="Calibri" charset="0"/>
                <a:cs typeface="Times New Roman" charset="0"/>
              </a:rPr>
              <a:t>Dacht je in tussentijd nog aan je leervraag of doel? </a:t>
            </a:r>
          </a:p>
          <a:p>
            <a:pPr marL="742950" lvl="1" indent="-285750">
              <a:buFont typeface="Arial" charset="0"/>
              <a:buChar char="•"/>
            </a:pPr>
            <a:r>
              <a:rPr lang="nl-NL" dirty="0">
                <a:latin typeface="Roboto"/>
                <a:ea typeface="Calibri" charset="0"/>
                <a:cs typeface="Times New Roman" charset="0"/>
              </a:rPr>
              <a:t>Hoe kijk je er nu naar?</a:t>
            </a:r>
            <a:r>
              <a:rPr lang="nl-NL" dirty="0">
                <a:latin typeface="Roboto"/>
              </a:rPr>
              <a:t> </a:t>
            </a:r>
          </a:p>
          <a:p>
            <a:pPr marL="742950" lvl="1" indent="-285750">
              <a:buFont typeface="Arial" charset="0"/>
              <a:buChar char="•"/>
            </a:pPr>
            <a:endParaRPr lang="nl-NL" dirty="0">
              <a:latin typeface="Roboto"/>
            </a:endParaRPr>
          </a:p>
          <a:p>
            <a:r>
              <a:rPr lang="nl-BE" sz="2400" dirty="0">
                <a:latin typeface="Roboto"/>
              </a:rPr>
              <a:t>Hoe kijk jij naar de doelstellingen van het professionaliseringstraject?</a:t>
            </a:r>
          </a:p>
          <a:p>
            <a:endParaRPr lang="nl-BE" dirty="0">
              <a:latin typeface="Roboto"/>
            </a:endParaRPr>
          </a:p>
          <a:p>
            <a:pPr marL="742950" lvl="1" indent="-285750">
              <a:buFont typeface="Arial" charset="0"/>
              <a:buChar char="•"/>
            </a:pPr>
            <a:r>
              <a:rPr lang="nl-BE" dirty="0">
                <a:latin typeface="Roboto"/>
              </a:rPr>
              <a:t>Diversiteit zie ik in mijn klasgroep als…</a:t>
            </a:r>
          </a:p>
          <a:p>
            <a:pPr marL="742950" lvl="1" indent="-285750">
              <a:buFont typeface="Arial" charset="0"/>
              <a:buChar char="•"/>
            </a:pPr>
            <a:r>
              <a:rPr lang="nl-BE" dirty="0">
                <a:latin typeface="Roboto"/>
              </a:rPr>
              <a:t>Verbindend samenwerken zie ik als…</a:t>
            </a:r>
          </a:p>
          <a:p>
            <a:pPr marL="742950" lvl="1" indent="-285750">
              <a:buFont typeface="Arial" charset="0"/>
              <a:buChar char="•"/>
            </a:pPr>
            <a:r>
              <a:rPr lang="nl-BE" dirty="0">
                <a:latin typeface="Roboto"/>
              </a:rPr>
              <a:t>Bij een inclusieve leeromgeving denk ik aan…</a:t>
            </a:r>
          </a:p>
        </p:txBody>
      </p:sp>
    </p:spTree>
    <p:extLst>
      <p:ext uri="{BB962C8B-B14F-4D97-AF65-F5344CB8AC3E}">
        <p14:creationId xmlns:p14="http://schemas.microsoft.com/office/powerpoint/2010/main" val="292481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8567821" y="352695"/>
            <a:ext cx="3149431" cy="2095804"/>
          </a:xfrm>
          <a:prstGeom prst="rect">
            <a:avLst/>
          </a:prstGeom>
        </p:spPr>
      </p:pic>
      <p:sp>
        <p:nvSpPr>
          <p:cNvPr id="4" name="Tekstvak 3"/>
          <p:cNvSpPr txBox="1"/>
          <p:nvPr/>
        </p:nvSpPr>
        <p:spPr>
          <a:xfrm>
            <a:off x="589385" y="490089"/>
            <a:ext cx="8420800" cy="1446550"/>
          </a:xfrm>
          <a:prstGeom prst="rect">
            <a:avLst/>
          </a:prstGeom>
          <a:noFill/>
        </p:spPr>
        <p:txBody>
          <a:bodyPr wrap="square" rtlCol="0">
            <a:spAutoFit/>
          </a:bodyPr>
          <a:lstStyle/>
          <a:p>
            <a:r>
              <a:rPr lang="nl-NL" sz="4400" b="1" dirty="0">
                <a:solidFill>
                  <a:schemeClr val="tx1">
                    <a:lumMod val="75000"/>
                    <a:lumOff val="25000"/>
                  </a:schemeClr>
                </a:solidFill>
                <a:latin typeface="Roboto"/>
                <a:ea typeface="+mj-ea"/>
                <a:cs typeface="+mj-cs"/>
              </a:rPr>
              <a:t>1. Diversiteit in beeld: </a:t>
            </a:r>
            <a:r>
              <a:rPr lang="nl-NL" sz="4400" b="1" dirty="0" err="1">
                <a:solidFill>
                  <a:schemeClr val="tx1">
                    <a:lumMod val="75000"/>
                    <a:lumOff val="25000"/>
                  </a:schemeClr>
                </a:solidFill>
                <a:latin typeface="Roboto"/>
                <a:ea typeface="+mj-ea"/>
                <a:cs typeface="+mj-cs"/>
              </a:rPr>
              <a:t>beeldcoaching</a:t>
            </a:r>
            <a:endParaRPr lang="nl-NL" sz="4400" b="1" dirty="0">
              <a:solidFill>
                <a:schemeClr val="tx1">
                  <a:lumMod val="75000"/>
                  <a:lumOff val="25000"/>
                </a:schemeClr>
              </a:solidFill>
              <a:latin typeface="Roboto"/>
              <a:ea typeface="+mj-ea"/>
              <a:cs typeface="+mj-cs"/>
            </a:endParaRPr>
          </a:p>
        </p:txBody>
      </p:sp>
      <p:sp>
        <p:nvSpPr>
          <p:cNvPr id="6" name="Tekstvak 5"/>
          <p:cNvSpPr txBox="1"/>
          <p:nvPr/>
        </p:nvSpPr>
        <p:spPr>
          <a:xfrm>
            <a:off x="589385" y="2212927"/>
            <a:ext cx="11170177" cy="4154984"/>
          </a:xfrm>
          <a:prstGeom prst="rect">
            <a:avLst/>
          </a:prstGeom>
          <a:noFill/>
        </p:spPr>
        <p:txBody>
          <a:bodyPr wrap="square" rtlCol="0">
            <a:spAutoFit/>
          </a:bodyPr>
          <a:lstStyle/>
          <a:p>
            <a:r>
              <a:rPr lang="nl-NL" sz="2400" dirty="0">
                <a:latin typeface="Roboto"/>
              </a:rPr>
              <a:t>Aanbrenger: </a:t>
            </a:r>
          </a:p>
          <a:p>
            <a:endParaRPr lang="nl-NL" dirty="0">
              <a:latin typeface="Roboto"/>
            </a:endParaRPr>
          </a:p>
          <a:p>
            <a:pPr marL="285750" lvl="0" indent="-285750">
              <a:buFont typeface="Arial" charset="0"/>
              <a:buChar char="•"/>
            </a:pPr>
            <a:r>
              <a:rPr lang="nl-BE" b="1" dirty="0">
                <a:latin typeface="Roboto"/>
              </a:rPr>
              <a:t>Hoe was het </a:t>
            </a:r>
            <a:r>
              <a:rPr lang="nl-BE" dirty="0">
                <a:latin typeface="Roboto"/>
              </a:rPr>
              <a:t>om tot een filmclip of ander beeldmateriaal te komen? Hoe verliep dit?</a:t>
            </a:r>
            <a:endParaRPr lang="nl-NL" dirty="0">
              <a:latin typeface="Roboto"/>
            </a:endParaRPr>
          </a:p>
          <a:p>
            <a:pPr marL="285750" lvl="0" indent="-285750">
              <a:buFont typeface="Arial" charset="0"/>
              <a:buChar char="•"/>
            </a:pPr>
            <a:r>
              <a:rPr lang="nl-BE" b="1" dirty="0">
                <a:latin typeface="Roboto"/>
              </a:rPr>
              <a:t>Wat</a:t>
            </a:r>
            <a:r>
              <a:rPr lang="nl-BE" dirty="0">
                <a:latin typeface="Roboto"/>
              </a:rPr>
              <a:t> wou je laten zien van hoe je omgaat met </a:t>
            </a:r>
            <a:r>
              <a:rPr lang="nl-BE" b="1" dirty="0">
                <a:latin typeface="Roboto"/>
              </a:rPr>
              <a:t>diversiteit</a:t>
            </a:r>
            <a:r>
              <a:rPr lang="nl-BE" dirty="0">
                <a:latin typeface="Roboto"/>
              </a:rPr>
              <a:t> in de klas?</a:t>
            </a:r>
          </a:p>
          <a:p>
            <a:pPr marL="285750" lvl="0" indent="-285750">
              <a:buFont typeface="Arial" charset="0"/>
              <a:buChar char="•"/>
            </a:pPr>
            <a:r>
              <a:rPr lang="nl-BE" dirty="0">
                <a:latin typeface="Roboto"/>
              </a:rPr>
              <a:t>Zie je </a:t>
            </a:r>
            <a:r>
              <a:rPr lang="nl-BE" b="1" dirty="0">
                <a:latin typeface="Roboto"/>
              </a:rPr>
              <a:t>jouw leervraag/doel </a:t>
            </a:r>
            <a:r>
              <a:rPr lang="nl-BE" dirty="0">
                <a:latin typeface="Roboto"/>
              </a:rPr>
              <a:t>anders met deze beelden?</a:t>
            </a:r>
            <a:endParaRPr lang="nl-NL" dirty="0">
              <a:latin typeface="Roboto"/>
            </a:endParaRPr>
          </a:p>
          <a:p>
            <a:pPr marL="285750" indent="-285750">
              <a:buFont typeface="Arial" charset="0"/>
              <a:buChar char="•"/>
            </a:pPr>
            <a:endParaRPr lang="nl-NL" dirty="0">
              <a:latin typeface="Roboto"/>
            </a:endParaRPr>
          </a:p>
          <a:p>
            <a:r>
              <a:rPr lang="nl-NL" sz="2400" dirty="0">
                <a:latin typeface="Roboto"/>
              </a:rPr>
              <a:t>Collega: </a:t>
            </a:r>
          </a:p>
          <a:p>
            <a:endParaRPr lang="nl-NL" dirty="0">
              <a:latin typeface="Roboto"/>
            </a:endParaRPr>
          </a:p>
          <a:p>
            <a:pPr marL="285750" lvl="0" indent="-285750">
              <a:buFont typeface="Arial" charset="0"/>
              <a:buChar char="•"/>
            </a:pPr>
            <a:r>
              <a:rPr lang="nl-BE" dirty="0">
                <a:latin typeface="Roboto"/>
              </a:rPr>
              <a:t>Wat zie je dat al </a:t>
            </a:r>
            <a:r>
              <a:rPr lang="nl-BE" b="1" dirty="0">
                <a:latin typeface="Roboto"/>
              </a:rPr>
              <a:t>goed lukt</a:t>
            </a:r>
            <a:r>
              <a:rPr lang="nl-BE" dirty="0">
                <a:latin typeface="Roboto"/>
              </a:rPr>
              <a:t>? Waar mag je collega best wel trots op zijn?</a:t>
            </a:r>
            <a:endParaRPr lang="nl-NL" dirty="0">
              <a:latin typeface="Roboto"/>
            </a:endParaRPr>
          </a:p>
          <a:p>
            <a:pPr marL="285750" lvl="0" indent="-285750">
              <a:buFont typeface="Arial" charset="0"/>
              <a:buChar char="•"/>
            </a:pPr>
            <a:r>
              <a:rPr lang="nl-BE" dirty="0">
                <a:latin typeface="Roboto"/>
              </a:rPr>
              <a:t>Wat zie je op vlak van </a:t>
            </a:r>
            <a:r>
              <a:rPr lang="nl-BE" b="1" dirty="0">
                <a:latin typeface="Roboto"/>
              </a:rPr>
              <a:t>interacties</a:t>
            </a:r>
            <a:r>
              <a:rPr lang="nl-BE" dirty="0">
                <a:latin typeface="Roboto"/>
              </a:rPr>
              <a:t>? </a:t>
            </a:r>
          </a:p>
          <a:p>
            <a:pPr marL="285750" lvl="0" indent="-285750">
              <a:buFont typeface="Arial" charset="0"/>
              <a:buChar char="•"/>
            </a:pPr>
            <a:r>
              <a:rPr lang="nl-BE" dirty="0">
                <a:latin typeface="Roboto"/>
              </a:rPr>
              <a:t>Wat zie je op vlak van </a:t>
            </a:r>
            <a:r>
              <a:rPr lang="nl-BE" b="1" dirty="0">
                <a:latin typeface="Roboto"/>
              </a:rPr>
              <a:t>werkvormen en aanpak</a:t>
            </a:r>
            <a:r>
              <a:rPr lang="nl-BE" dirty="0">
                <a:latin typeface="Roboto"/>
              </a:rPr>
              <a:t>? </a:t>
            </a:r>
            <a:endParaRPr lang="nl-NL" dirty="0">
              <a:latin typeface="Roboto"/>
            </a:endParaRPr>
          </a:p>
          <a:p>
            <a:pPr marL="285750" lvl="0" indent="-285750">
              <a:buFont typeface="Arial" charset="0"/>
              <a:buChar char="•"/>
            </a:pPr>
            <a:r>
              <a:rPr lang="nl-BE" dirty="0">
                <a:latin typeface="Roboto"/>
              </a:rPr>
              <a:t>Welke </a:t>
            </a:r>
            <a:r>
              <a:rPr lang="nl-BE" b="1" dirty="0">
                <a:latin typeface="Roboto"/>
              </a:rPr>
              <a:t>vragen</a:t>
            </a:r>
            <a:r>
              <a:rPr lang="nl-BE" dirty="0">
                <a:latin typeface="Roboto"/>
              </a:rPr>
              <a:t> roepen de beelden bij je op?</a:t>
            </a:r>
            <a:endParaRPr lang="nl-NL" dirty="0">
              <a:latin typeface="Roboto"/>
            </a:endParaRPr>
          </a:p>
          <a:p>
            <a:pPr marL="285750" indent="-285750">
              <a:buFont typeface="Arial" charset="0"/>
              <a:buChar char="•"/>
            </a:pPr>
            <a:r>
              <a:rPr lang="nl-BE" dirty="0">
                <a:latin typeface="Roboto"/>
              </a:rPr>
              <a:t>Wat </a:t>
            </a:r>
            <a:r>
              <a:rPr lang="nl-BE" b="1" dirty="0">
                <a:latin typeface="Roboto"/>
              </a:rPr>
              <a:t>inspireert</a:t>
            </a:r>
            <a:r>
              <a:rPr lang="nl-BE" dirty="0">
                <a:latin typeface="Roboto"/>
              </a:rPr>
              <a:t> je of zou je zelf willen uitproberen?</a:t>
            </a:r>
            <a:endParaRPr lang="nl-NL" dirty="0">
              <a:latin typeface="Roboto"/>
            </a:endParaRPr>
          </a:p>
          <a:p>
            <a:pPr marL="285750" indent="-285750">
              <a:buFont typeface="Arial" charset="0"/>
              <a:buChar char="•"/>
            </a:pPr>
            <a:endParaRPr lang="nl-NL" dirty="0">
              <a:latin typeface="Roboto"/>
            </a:endParaRPr>
          </a:p>
        </p:txBody>
      </p:sp>
    </p:spTree>
    <p:extLst>
      <p:ext uri="{BB962C8B-B14F-4D97-AF65-F5344CB8AC3E}">
        <p14:creationId xmlns:p14="http://schemas.microsoft.com/office/powerpoint/2010/main" val="178104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879" y="713984"/>
            <a:ext cx="6518317" cy="1370847"/>
          </a:xfrm>
        </p:spPr>
        <p:txBody>
          <a:bodyPr>
            <a:normAutofit/>
          </a:bodyPr>
          <a:lstStyle/>
          <a:p>
            <a:br>
              <a:rPr lang="nl-NL" sz="4000" dirty="0">
                <a:solidFill>
                  <a:schemeClr val="tx2"/>
                </a:solidFill>
                <a:latin typeface="Roboto"/>
              </a:rPr>
            </a:br>
            <a:r>
              <a:rPr lang="nl-NL" sz="4000" dirty="0">
                <a:solidFill>
                  <a:schemeClr val="tx1"/>
                </a:solidFill>
                <a:latin typeface="Roboto"/>
              </a:rPr>
              <a:t>De doelen scherper in beeld</a:t>
            </a:r>
          </a:p>
        </p:txBody>
      </p:sp>
      <p:sp>
        <p:nvSpPr>
          <p:cNvPr id="3" name="Tijdelijke aanduiding voor inhoud 2"/>
          <p:cNvSpPr>
            <a:spLocks noGrp="1"/>
          </p:cNvSpPr>
          <p:nvPr>
            <p:ph idx="1"/>
          </p:nvPr>
        </p:nvSpPr>
        <p:spPr>
          <a:xfrm>
            <a:off x="762000" y="2298269"/>
            <a:ext cx="5992761" cy="4426996"/>
          </a:xfrm>
        </p:spPr>
        <p:txBody>
          <a:bodyPr>
            <a:normAutofit/>
          </a:bodyPr>
          <a:lstStyle/>
          <a:p>
            <a:pPr marL="342900" indent="-342900">
              <a:buFont typeface="+mj-lt"/>
              <a:buAutoNum type="arabicPeriod"/>
            </a:pPr>
            <a:endParaRPr lang="nl-NL" sz="2400" dirty="0">
              <a:solidFill>
                <a:schemeClr val="tx1"/>
              </a:solidFill>
              <a:latin typeface="Roboto"/>
            </a:endParaRPr>
          </a:p>
          <a:p>
            <a:pPr marL="800100" lvl="1" indent="-342900">
              <a:buFont typeface="+mj-lt"/>
              <a:buAutoNum type="arabicPeriod"/>
            </a:pPr>
            <a:r>
              <a:rPr lang="nl-NL" sz="2800" dirty="0">
                <a:solidFill>
                  <a:schemeClr val="tx1"/>
                </a:solidFill>
                <a:latin typeface="Roboto"/>
              </a:rPr>
              <a:t>Diversiteit in beeld: leren van elkaars praktijk</a:t>
            </a:r>
          </a:p>
          <a:p>
            <a:pPr marL="800100" lvl="1" indent="-342900">
              <a:buFont typeface="+mj-lt"/>
              <a:buAutoNum type="arabicPeriod"/>
            </a:pPr>
            <a:r>
              <a:rPr lang="nl-NL" sz="2800" dirty="0">
                <a:solidFill>
                  <a:schemeClr val="tx2"/>
                </a:solidFill>
                <a:latin typeface="Roboto"/>
              </a:rPr>
              <a:t>Doel in het vizier: hoe ziet het eruit als het doel bereikt is?</a:t>
            </a:r>
          </a:p>
          <a:p>
            <a:pPr marL="800100" lvl="1" indent="-342900">
              <a:buFont typeface="+mj-lt"/>
              <a:buAutoNum type="arabicPeriod"/>
            </a:pPr>
            <a:r>
              <a:rPr lang="nl-NL" sz="2800" dirty="0" err="1">
                <a:solidFill>
                  <a:schemeClr val="tx1"/>
                </a:solidFill>
                <a:latin typeface="Roboto"/>
              </a:rPr>
              <a:t>Op-stap</a:t>
            </a:r>
            <a:r>
              <a:rPr lang="nl-NL" sz="2800" dirty="0">
                <a:solidFill>
                  <a:schemeClr val="tx1"/>
                </a:solidFill>
                <a:latin typeface="Roboto"/>
              </a:rPr>
              <a:t> naar een inclusieve leeromgeving</a:t>
            </a:r>
          </a:p>
          <a:p>
            <a:pPr marL="800100" lvl="1" indent="-342900">
              <a:buFont typeface="+mj-lt"/>
              <a:buAutoNum type="arabicPeriod"/>
            </a:pPr>
            <a:endParaRPr lang="nl-NL" sz="1400" dirty="0">
              <a:solidFill>
                <a:schemeClr val="tx1"/>
              </a:solidFill>
              <a:latin typeface="Roboto"/>
            </a:endParaRPr>
          </a:p>
          <a:p>
            <a:pPr marL="342900" indent="-342900">
              <a:buFont typeface="+mj-lt"/>
              <a:buAutoNum type="arabicPeriod"/>
            </a:pPr>
            <a:endParaRPr lang="nl-NL" sz="2400" dirty="0">
              <a:solidFill>
                <a:schemeClr val="tx1"/>
              </a:solidFill>
              <a:latin typeface="Roboto"/>
            </a:endParaRPr>
          </a:p>
          <a:p>
            <a:pPr marL="342900" indent="-342900">
              <a:buFont typeface="+mj-lt"/>
              <a:buAutoNum type="arabicPeriod"/>
            </a:pPr>
            <a:endParaRPr lang="nl-NL" sz="2400" dirty="0">
              <a:solidFill>
                <a:schemeClr val="tx1"/>
              </a:solidFill>
              <a:latin typeface="Roboto"/>
            </a:endParaRPr>
          </a:p>
          <a:p>
            <a:pPr marL="800100" lvl="1" indent="-342900">
              <a:buFont typeface="+mj-lt"/>
              <a:buAutoNum type="arabicPeriod"/>
            </a:pPr>
            <a:endParaRPr lang="nl-NL" sz="1400" dirty="0">
              <a:solidFill>
                <a:schemeClr val="tx1"/>
              </a:solidFill>
              <a:latin typeface="Roboto"/>
            </a:endParaRPr>
          </a:p>
          <a:p>
            <a:pPr marL="800100" lvl="1" indent="-342900">
              <a:buFont typeface="+mj-lt"/>
              <a:buAutoNum type="arabicPeriod"/>
            </a:pPr>
            <a:endParaRPr lang="nl-NL" sz="1400" dirty="0">
              <a:solidFill>
                <a:schemeClr val="tx1"/>
              </a:solidFill>
              <a:latin typeface="Roboto"/>
            </a:endParaRPr>
          </a:p>
          <a:p>
            <a:pPr lvl="1"/>
            <a:endParaRPr lang="nl-NL" sz="1800" dirty="0">
              <a:solidFill>
                <a:schemeClr val="tx1"/>
              </a:solidFill>
              <a:latin typeface="Roboto"/>
            </a:endParaRPr>
          </a:p>
        </p:txBody>
      </p:sp>
    </p:spTree>
    <p:extLst>
      <p:ext uri="{BB962C8B-B14F-4D97-AF65-F5344CB8AC3E}">
        <p14:creationId xmlns:p14="http://schemas.microsoft.com/office/powerpoint/2010/main" val="136739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1481" y="505838"/>
            <a:ext cx="6060754" cy="2400657"/>
          </a:xfrm>
          <a:prstGeom prst="rect">
            <a:avLst/>
          </a:prstGeom>
          <a:noFill/>
        </p:spPr>
        <p:txBody>
          <a:bodyPr wrap="square" rtlCol="0">
            <a:spAutoFit/>
          </a:bodyPr>
          <a:lstStyle/>
          <a:p>
            <a:r>
              <a:rPr lang="nl-NL" sz="4400" b="1" dirty="0">
                <a:solidFill>
                  <a:schemeClr val="tx1">
                    <a:lumMod val="75000"/>
                    <a:lumOff val="25000"/>
                  </a:schemeClr>
                </a:solidFill>
                <a:latin typeface="Roboto"/>
                <a:ea typeface="+mj-ea"/>
                <a:cs typeface="+mj-cs"/>
              </a:rPr>
              <a:t>2. Doel in het vizier: hoe ziet het eruit als het doel bereikt is?</a:t>
            </a:r>
          </a:p>
          <a:p>
            <a:endParaRPr lang="nl-NL" dirty="0">
              <a:latin typeface="Roboto"/>
            </a:endParaRPr>
          </a:p>
        </p:txBody>
      </p:sp>
      <p:sp>
        <p:nvSpPr>
          <p:cNvPr id="6" name="Tekstvak 5"/>
          <p:cNvSpPr txBox="1"/>
          <p:nvPr/>
        </p:nvSpPr>
        <p:spPr>
          <a:xfrm>
            <a:off x="1295901" y="2974339"/>
            <a:ext cx="10466608" cy="4154984"/>
          </a:xfrm>
          <a:prstGeom prst="rect">
            <a:avLst/>
          </a:prstGeom>
          <a:noFill/>
        </p:spPr>
        <p:txBody>
          <a:bodyPr wrap="square" rtlCol="0">
            <a:spAutoFit/>
          </a:bodyPr>
          <a:lstStyle/>
          <a:p>
            <a:pPr marL="285750" indent="-285750">
              <a:buFont typeface="Arial" charset="0"/>
              <a:buChar char="•"/>
            </a:pPr>
            <a:r>
              <a:rPr lang="nl-NL" sz="2000" dirty="0">
                <a:latin typeface="Roboto"/>
              </a:rPr>
              <a:t>Neem je voorlopige doel voor ogen (</a:t>
            </a:r>
            <a:r>
              <a:rPr lang="nl-NL" sz="2000" dirty="0" err="1">
                <a:latin typeface="Roboto"/>
              </a:rPr>
              <a:t>cfr</a:t>
            </a:r>
            <a:r>
              <a:rPr lang="nl-NL" sz="2000" dirty="0">
                <a:latin typeface="Roboto"/>
              </a:rPr>
              <a:t>. groeibundel)</a:t>
            </a:r>
          </a:p>
          <a:p>
            <a:pPr marL="285750" indent="-285750">
              <a:buFont typeface="Arial" charset="0"/>
              <a:buChar char="•"/>
            </a:pPr>
            <a:endParaRPr lang="nl-NL" sz="2000" dirty="0">
              <a:latin typeface="Roboto"/>
            </a:endParaRPr>
          </a:p>
          <a:p>
            <a:pPr marL="285750" indent="-285750">
              <a:buFont typeface="Arial" charset="0"/>
              <a:buChar char="•"/>
            </a:pPr>
            <a:r>
              <a:rPr lang="nl-NL" sz="2000" dirty="0">
                <a:latin typeface="Roboto"/>
              </a:rPr>
              <a:t>Stel je voor dat je op het einde van het schooljaar opnieuw in beeld brengt hoe je omgaat met diversiteit en/of daartoe verbindend samenwerkt</a:t>
            </a:r>
            <a:r>
              <a:rPr lang="nl-BE" sz="2000" dirty="0">
                <a:latin typeface="Roboto"/>
              </a:rPr>
              <a:t>. Wat wil je dat er dan anders is dan nu? </a:t>
            </a:r>
          </a:p>
          <a:p>
            <a:pPr marL="285750" indent="-285750">
              <a:buFont typeface="Arial" charset="0"/>
              <a:buChar char="•"/>
            </a:pPr>
            <a:endParaRPr lang="nl-BE" sz="2000" dirty="0">
              <a:latin typeface="Roboto"/>
            </a:endParaRPr>
          </a:p>
          <a:p>
            <a:pPr marL="742950" lvl="1" indent="-285750">
              <a:buFont typeface="Wingdings" pitchFamily="2" charset="2"/>
              <a:buChar char="Ø"/>
            </a:pPr>
            <a:r>
              <a:rPr lang="nl-BE" dirty="0">
                <a:latin typeface="Roboto"/>
              </a:rPr>
              <a:t>Probeer je dit zo concreet mogelijk voor te stellen en probeer dit weer te geven in een ‘ontwerp’. We weten namelijk dat het vaak beter werkt om je doel te realiseren als je jouw toekomstbeeld zichtbaar maakt.</a:t>
            </a:r>
            <a:r>
              <a:rPr lang="nl-NL" dirty="0">
                <a:latin typeface="Roboto"/>
              </a:rPr>
              <a:t> </a:t>
            </a:r>
            <a:r>
              <a:rPr lang="nl-BE" dirty="0">
                <a:latin typeface="Roboto"/>
              </a:rPr>
              <a:t>Je kan bv. kiezen voor een schema, tekening, mindmap, een kort script, een aantal staakwoorden, of wie weet iets anders dat je ontwerp tastbaar maakt. </a:t>
            </a:r>
          </a:p>
          <a:p>
            <a:pPr marL="285750" indent="-285750">
              <a:buFont typeface="Arial" charset="0"/>
              <a:buChar char="•"/>
            </a:pPr>
            <a:endParaRPr lang="nl-BE" dirty="0">
              <a:latin typeface="Roboto"/>
            </a:endParaRPr>
          </a:p>
          <a:p>
            <a:pPr marL="742950" lvl="1" indent="-285750">
              <a:buFont typeface="Wingdings" pitchFamily="2" charset="2"/>
              <a:buChar char="Ø"/>
            </a:pPr>
            <a:r>
              <a:rPr lang="nl-BE" dirty="0">
                <a:latin typeface="Roboto"/>
              </a:rPr>
              <a:t>Verken dit bij elkaar en ondersteun elkaar aan de hand van de hierna volgende richtvragen. </a:t>
            </a:r>
            <a:endParaRPr lang="nl-NL" dirty="0">
              <a:latin typeface="Roboto"/>
            </a:endParaRPr>
          </a:p>
          <a:p>
            <a:endParaRPr lang="nl-NL" dirty="0">
              <a:latin typeface="Roboto"/>
            </a:endParaRPr>
          </a:p>
          <a:p>
            <a:pPr marL="285750" indent="-285750">
              <a:buFont typeface="Arial" charset="0"/>
              <a:buChar char="•"/>
            </a:pPr>
            <a:endParaRPr lang="nl-BE" dirty="0">
              <a:latin typeface="Roboto"/>
            </a:endParaRPr>
          </a:p>
        </p:txBody>
      </p:sp>
      <p:pic>
        <p:nvPicPr>
          <p:cNvPr id="7" name="Afbeelding 6"/>
          <p:cNvPicPr>
            <a:picLocks noChangeAspect="1"/>
          </p:cNvPicPr>
          <p:nvPr/>
        </p:nvPicPr>
        <p:blipFill>
          <a:blip r:embed="rId3"/>
          <a:stretch>
            <a:fillRect/>
          </a:stretch>
        </p:blipFill>
        <p:spPr>
          <a:xfrm>
            <a:off x="6722235" y="213360"/>
            <a:ext cx="4703298" cy="2760980"/>
          </a:xfrm>
          <a:prstGeom prst="rect">
            <a:avLst/>
          </a:prstGeom>
        </p:spPr>
      </p:pic>
    </p:spTree>
    <p:extLst>
      <p:ext uri="{BB962C8B-B14F-4D97-AF65-F5344CB8AC3E}">
        <p14:creationId xmlns:p14="http://schemas.microsoft.com/office/powerpoint/2010/main" val="956197159"/>
      </p:ext>
    </p:extLst>
  </p:cSld>
  <p:clrMapOvr>
    <a:masterClrMapping/>
  </p:clrMapOvr>
</p:sld>
</file>

<file path=ppt/theme/theme1.xml><?xml version="1.0" encoding="utf-8"?>
<a:theme xmlns:a="http://schemas.openxmlformats.org/drawingml/2006/main" name="Potential_sjabloonNieuw">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B0C37-2FB1-4702-B01C-F342B67C7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BED8A9-7090-47A7-8C40-D7F8280E1933}">
  <ds:schemaRefs>
    <ds:schemaRef ds:uri="http://purl.org/dc/terms/"/>
    <ds:schemaRef ds:uri="http://schemas.openxmlformats.org/package/2006/metadata/core-properties"/>
    <ds:schemaRef ds:uri="http://schemas.microsoft.com/office/2006/documentManagement/types"/>
    <ds:schemaRef ds:uri="89d96fb2-318b-4996-8e2d-29208574d168"/>
    <ds:schemaRef ds:uri="f12e873b-751b-42f8-a191-167fe4f33b1c"/>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BB49469-26AC-4383-952E-309D1AE21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7124</TotalTime>
  <Words>1205</Words>
  <Application>Microsoft Office PowerPoint</Application>
  <PresentationFormat>Breedbeeld</PresentationFormat>
  <Paragraphs>171</Paragraphs>
  <Slides>17</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Calibri Light</vt:lpstr>
      <vt:lpstr>Poiret One</vt:lpstr>
      <vt:lpstr>Roboto</vt:lpstr>
      <vt:lpstr>Wingdings</vt:lpstr>
      <vt:lpstr>Potential_sjabloonNieuw</vt:lpstr>
      <vt:lpstr>De doelen scherper in beeld  </vt:lpstr>
      <vt:lpstr>PowerPoint-presentatie</vt:lpstr>
      <vt:lpstr>Doelen</vt:lpstr>
      <vt:lpstr>Het professionaliseringstraject voor leerkrachten</vt:lpstr>
      <vt:lpstr> De doelen scherper in beeld</vt:lpstr>
      <vt:lpstr>PowerPoint-presentatie</vt:lpstr>
      <vt:lpstr>PowerPoint-presentatie</vt:lpstr>
      <vt:lpstr> De doelen scherper in beeld</vt:lpstr>
      <vt:lpstr>PowerPoint-presentatie</vt:lpstr>
      <vt:lpstr>2. Doel in het vizier: Design studio</vt:lpstr>
      <vt:lpstr>2. Doel in het vizier: Design studio</vt:lpstr>
      <vt:lpstr> De doelen scherper in beeld</vt:lpstr>
      <vt:lpstr>3. Op-stap naar een inclusieve leeromgeving: posterronde </vt:lpstr>
      <vt:lpstr>3. Op-stap naar een  inclusieve leeromgeving: praktijkopdracht</vt:lpstr>
      <vt:lpstr>Doelen bereikt?</vt:lpstr>
      <vt:lpstr>Afronding </vt:lpstr>
      <vt:lpstr>Bedankt!</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Iris Roose</dc:creator>
  <cp:lastModifiedBy>inge vandeputte</cp:lastModifiedBy>
  <cp:revision>866</cp:revision>
  <dcterms:created xsi:type="dcterms:W3CDTF">2016-06-06T07:07:10Z</dcterms:created>
  <dcterms:modified xsi:type="dcterms:W3CDTF">2019-11-23T19:49:55Z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