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777" r:id="rId5"/>
    <p:sldId id="816" r:id="rId6"/>
    <p:sldId id="817" r:id="rId7"/>
    <p:sldId id="774" r:id="rId8"/>
    <p:sldId id="791" r:id="rId9"/>
    <p:sldId id="730" r:id="rId10"/>
    <p:sldId id="734" r:id="rId11"/>
    <p:sldId id="792" r:id="rId12"/>
    <p:sldId id="793" r:id="rId13"/>
    <p:sldId id="257" r:id="rId14"/>
    <p:sldId id="755" r:id="rId15"/>
    <p:sldId id="479" r:id="rId16"/>
    <p:sldId id="795" r:id="rId17"/>
    <p:sldId id="794" r:id="rId18"/>
    <p:sldId id="786" r:id="rId19"/>
    <p:sldId id="796" r:id="rId20"/>
    <p:sldId id="797" r:id="rId2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Hannah Boonen" initials="HB" lastIdx="3" clrIdx="28"/>
  <p:cmAuthor id="1" name="Hanne Vandenbussche" initials="HV" lastIdx="8" clrIdx="0"/>
  <p:cmAuthor id="30" name="Marijke Wilssens" initials="MW" lastIdx="3" clrIdx="29">
    <p:extLst>
      <p:ext uri="{19B8F6BF-5375-455C-9EA6-DF929625EA0E}">
        <p15:presenceInfo xmlns:p15="http://schemas.microsoft.com/office/powerpoint/2012/main" userId="S::mariwi@arteveldehs.be::e93d69a2-9602-465e-b2b5-f935af7c48a5" providerId="AD"/>
      </p:ext>
    </p:extLst>
  </p:cmAuthor>
  <p:cmAuthor id="2" name="Hanne Vandenbussche" initials="HV [2]" lastIdx="1" clrIdx="1"/>
  <p:cmAuthor id="3" name="Hanne Vandenbussche" initials="HV [3]" lastIdx="1" clrIdx="2"/>
  <p:cmAuthor id="4" name="Hanne Vandenbussche" initials="HV [4]" lastIdx="1" clrIdx="3"/>
  <p:cmAuthor id="5" name="Hanne Vandenbussche" initials="HV [5]" lastIdx="1" clrIdx="4"/>
  <p:cmAuthor id="6" name="Hanne Vandenbussche" initials="HV [6]" lastIdx="1" clrIdx="5"/>
  <p:cmAuthor id="7" name="Hanne Vandenbussche" initials="HV [7]" lastIdx="1" clrIdx="6"/>
  <p:cmAuthor id="8" name="Hanne Vandenbussche" initials="HV [8]" lastIdx="1" clrIdx="7"/>
  <p:cmAuthor id="9" name="Hanne Vandenbussche" initials="HV [9]" lastIdx="1" clrIdx="8"/>
  <p:cmAuthor id="10" name="Hanne Vandenbussche" initials="HV [10]" lastIdx="1" clrIdx="9"/>
  <p:cmAuthor id="11" name="Hanne Vandenbussche" initials="HV [11]" lastIdx="1" clrIdx="10"/>
  <p:cmAuthor id="12" name="Hanne Vandenbussche" initials="HV [12]" lastIdx="1" clrIdx="11"/>
  <p:cmAuthor id="13" name="Hanne Vandenbussche" initials="HV [13]" lastIdx="1" clrIdx="12"/>
  <p:cmAuthor id="14" name="Hanne Vandenbussche" initials="HV [14]" lastIdx="1" clrIdx="13"/>
  <p:cmAuthor id="15" name="Hanne Vandenbussche" initials="HV [15]" lastIdx="1" clrIdx="14"/>
  <p:cmAuthor id="16" name="Hanne Vandenbussche" initials="HV [16]" lastIdx="1" clrIdx="15"/>
  <p:cmAuthor id="17" name="Hanne Vandenbussche" initials="HV [17]" lastIdx="1" clrIdx="16"/>
  <p:cmAuthor id="18" name="Hanne Vandenbussche" initials="HV [18]" lastIdx="1" clrIdx="17"/>
  <p:cmAuthor id="19" name="Hanne Vandenbussche" initials="HV [19]" lastIdx="1" clrIdx="18"/>
  <p:cmAuthor id="20" name="Hanne Vandenbussche" initials="HV [20]" lastIdx="1" clrIdx="19"/>
  <p:cmAuthor id="21" name="Hanne Vandenbussche" initials="HV [21]" lastIdx="1" clrIdx="20"/>
  <p:cmAuthor id="22" name="Hanne Vandenbussche" initials="HV [22]" lastIdx="1" clrIdx="21"/>
  <p:cmAuthor id="23" name="Hanne Vandenbussche" initials="HV [23]" lastIdx="1" clrIdx="22"/>
  <p:cmAuthor id="24" name="Hanne Vandenbussche" initials="HV [24]" lastIdx="1" clrIdx="23"/>
  <p:cmAuthor id="25" name="Hanne Vandenbussche" initials="HV [25]" lastIdx="1" clrIdx="24"/>
  <p:cmAuthor id="26" name="Hanne Vandenbussche" initials="HV [26]" lastIdx="1" clrIdx="25"/>
  <p:cmAuthor id="27" name="Hanne Vandenbussche" initials="HV [27]" lastIdx="1" clrIdx="26"/>
  <p:cmAuthor id="28" name="Hanne Vandenbussche" initials="HV [28]" lastIdx="1" clrIdx="2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F20"/>
    <a:srgbClr val="D7E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71340" autoAdjust="0"/>
  </p:normalViewPr>
  <p:slideViewPr>
    <p:cSldViewPr snapToGrid="0">
      <p:cViewPr varScale="1">
        <p:scale>
          <a:sx n="48" d="100"/>
          <a:sy n="48" d="100"/>
        </p:scale>
        <p:origin x="1668" y="28"/>
      </p:cViewPr>
      <p:guideLst/>
    </p:cSldViewPr>
  </p:slideViewPr>
  <p:outlineViewPr>
    <p:cViewPr>
      <p:scale>
        <a:sx n="33" d="100"/>
        <a:sy n="33" d="100"/>
      </p:scale>
      <p:origin x="0" y="-734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101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79F44-F70E-4705-A79E-91D2D9C753EF}" type="datetimeFigureOut">
              <a:rPr lang="nl-BE" smtClean="0"/>
              <a:t>24/11/2019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2D673-EAC2-4082-9481-3D89B482FDF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697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3570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D673-EAC2-4082-9481-3D89B482FDFC}" type="slidenum">
              <a:rPr lang="nl-BE" smtClean="0">
                <a:solidFill>
                  <a:prstClr val="black"/>
                </a:solidFill>
              </a:rPr>
              <a:pPr/>
              <a:t>11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47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8122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9051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0609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6254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2861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1B9C8-7135-454D-84C4-4403F2A3B2C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915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4839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2731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7417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7155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3934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7853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D673-EAC2-4082-9481-3D89B482FDFC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247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3352801"/>
            <a:ext cx="12192000" cy="35051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838200" y="3555206"/>
            <a:ext cx="10515600" cy="2852737"/>
          </a:xfrm>
        </p:spPr>
        <p:txBody>
          <a:bodyPr anchor="b">
            <a:normAutofit/>
          </a:bodyPr>
          <a:lstStyle>
            <a:lvl1pPr algn="ctr">
              <a:defRPr sz="9600" b="1">
                <a:solidFill>
                  <a:schemeClr val="bg1"/>
                </a:solidFill>
                <a:effectLst/>
                <a:latin typeface="Roboto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023BD4F-E511-4324-8E92-3FB8094958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5356" r="7770" b="29625"/>
          <a:stretch/>
        </p:blipFill>
        <p:spPr>
          <a:xfrm>
            <a:off x="3435531" y="574766"/>
            <a:ext cx="5447213" cy="202474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4A60059-5EF5-45A0-AAA0-6E4F8E8A3B27}"/>
              </a:ext>
            </a:extLst>
          </p:cNvPr>
          <p:cNvSpPr/>
          <p:nvPr userDrawn="1"/>
        </p:nvSpPr>
        <p:spPr>
          <a:xfrm>
            <a:off x="0" y="3352801"/>
            <a:ext cx="12192000" cy="35051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893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F718A5-A971-41A0-A0E8-07D337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1A2ED72-7363-49BA-AC5B-0AC8E5AE90CD}"/>
              </a:ext>
            </a:extLst>
          </p:cNvPr>
          <p:cNvSpPr/>
          <p:nvPr userDrawn="1"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233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EE6B5-655B-4EF8-8CE5-15BD82B5140E}" type="datetimeFigureOut">
              <a:rPr lang="nl-BE" smtClean="0"/>
              <a:t>24/11/2019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34927-37D0-4325-8DCE-402EB177F48E}" type="slidenum">
              <a:rPr lang="nl-BE" smtClean="0"/>
              <a:t>‹nr.›</a:t>
            </a:fld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FE65F73-7C7C-45A3-A6DA-E6EBBBC7A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89D368A-A5AF-44BB-8DFA-26C7518CF24D}"/>
              </a:ext>
            </a:extLst>
          </p:cNvPr>
          <p:cNvSpPr/>
          <p:nvPr userDrawn="1"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7320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3352801"/>
            <a:ext cx="12192000" cy="35051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838200" y="3555206"/>
            <a:ext cx="10515600" cy="2852737"/>
          </a:xfrm>
        </p:spPr>
        <p:txBody>
          <a:bodyPr anchor="b">
            <a:normAutofit/>
          </a:bodyPr>
          <a:lstStyle>
            <a:lvl1pPr algn="ctr">
              <a:defRPr sz="9600" b="1">
                <a:solidFill>
                  <a:schemeClr val="bg1"/>
                </a:solidFill>
                <a:effectLst/>
                <a:latin typeface="Roboto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DECFE7-7037-4835-8574-AB2C7BC85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5356" r="7770" b="29625"/>
          <a:stretch/>
        </p:blipFill>
        <p:spPr>
          <a:xfrm>
            <a:off x="3435531" y="574766"/>
            <a:ext cx="5447213" cy="20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54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1838961"/>
            <a:ext cx="12192000" cy="5019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68680" y="2579846"/>
            <a:ext cx="10515600" cy="3597434"/>
          </a:xfrm>
        </p:spPr>
        <p:txBody>
          <a:bodyPr anchor="ctr">
            <a:normAutofit/>
          </a:bodyPr>
          <a:lstStyle>
            <a:lvl1pPr algn="ctr">
              <a:defRPr sz="9600" b="1">
                <a:solidFill>
                  <a:schemeClr val="bg1"/>
                </a:solidFill>
                <a:effectLst/>
                <a:latin typeface="Roboto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51EB41-FF60-4610-9AC3-9ECD08419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5356" r="7770" b="29625"/>
          <a:stretch/>
        </p:blipFill>
        <p:spPr>
          <a:xfrm>
            <a:off x="3631474" y="0"/>
            <a:ext cx="4872447" cy="181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7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A86E3C4-9C42-46B8-B271-0C676CBE692F}"/>
              </a:ext>
            </a:extLst>
          </p:cNvPr>
          <p:cNvSpPr/>
          <p:nvPr userDrawn="1"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591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1838961"/>
            <a:ext cx="12192000" cy="5019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68680" y="2579846"/>
            <a:ext cx="10515600" cy="3597434"/>
          </a:xfrm>
        </p:spPr>
        <p:txBody>
          <a:bodyPr anchor="ctr">
            <a:normAutofit/>
          </a:bodyPr>
          <a:lstStyle>
            <a:lvl1pPr algn="ctr">
              <a:defRPr sz="9600" b="1">
                <a:solidFill>
                  <a:schemeClr val="bg1"/>
                </a:solidFill>
                <a:effectLst/>
                <a:latin typeface="Roboto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182527-7E9D-424A-89A0-610DAFAA29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 t="27048" r="10619" b="35238"/>
          <a:stretch/>
        </p:blipFill>
        <p:spPr>
          <a:xfrm>
            <a:off x="3592286" y="91440"/>
            <a:ext cx="4741818" cy="1618758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65EF74F-FCB0-41B1-87F3-3F0347574F17}"/>
              </a:ext>
            </a:extLst>
          </p:cNvPr>
          <p:cNvSpPr/>
          <p:nvPr userDrawn="1"/>
        </p:nvSpPr>
        <p:spPr>
          <a:xfrm>
            <a:off x="0" y="1838961"/>
            <a:ext cx="12192000" cy="5019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766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3613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3613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Rechthoek 8"/>
          <p:cNvSpPr/>
          <p:nvPr/>
        </p:nvSpPr>
        <p:spPr>
          <a:xfrm rot="5400000">
            <a:off x="3776243" y="4126276"/>
            <a:ext cx="4636133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A1D2217-B6E8-435B-B53B-484E1A9A14FD}"/>
              </a:ext>
            </a:extLst>
          </p:cNvPr>
          <p:cNvSpPr/>
          <p:nvPr userDrawn="1"/>
        </p:nvSpPr>
        <p:spPr>
          <a:xfrm rot="5400000">
            <a:off x="3776243" y="4126276"/>
            <a:ext cx="4636133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5534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8287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8287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Rechthoek 10"/>
          <p:cNvSpPr/>
          <p:nvPr/>
        </p:nvSpPr>
        <p:spPr>
          <a:xfrm rot="5400000">
            <a:off x="3776243" y="3992926"/>
            <a:ext cx="4636133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F3C888A-BC1E-4E40-BD28-9EC89A27B901}"/>
              </a:ext>
            </a:extLst>
          </p:cNvPr>
          <p:cNvSpPr/>
          <p:nvPr userDrawn="1"/>
        </p:nvSpPr>
        <p:spPr>
          <a:xfrm rot="5400000">
            <a:off x="3776243" y="3992926"/>
            <a:ext cx="4636133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641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BD3360C-C53D-4D37-AD8A-E58F7CEDD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D387205-75A4-46CF-99F3-01C6AC82A3A4}"/>
              </a:ext>
            </a:extLst>
          </p:cNvPr>
          <p:cNvSpPr/>
          <p:nvPr userDrawn="1"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559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"/>
              </a:defRPr>
            </a:lvl1pPr>
          </a:lstStyle>
          <a:p>
            <a:fld id="{CF8EE6B5-655B-4EF8-8CE5-15BD82B5140E}" type="datetimeFigureOut">
              <a:rPr lang="nl-BE" smtClean="0"/>
              <a:t>24/11/2019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"/>
              </a:defRPr>
            </a:lvl1pPr>
          </a:lstStyle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"/>
              </a:defRPr>
            </a:lvl1pPr>
          </a:lstStyle>
          <a:p>
            <a:fld id="{A9D34927-37D0-4325-8DCE-402EB177F48E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61A9D8E-B091-4816-9985-98EC4068D2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5DE50A88-BB1B-4A19-B4E1-C89C1538060A}"/>
              </a:ext>
            </a:extLst>
          </p:cNvPr>
          <p:cNvSpPr/>
          <p:nvPr userDrawn="1"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031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B866F33-D3EB-4147-B708-A276948D1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60C32A96-0816-48B9-B8EE-4A49BD00D64A}"/>
              </a:ext>
            </a:extLst>
          </p:cNvPr>
          <p:cNvSpPr/>
          <p:nvPr userDrawn="1"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409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1134520-11C7-472D-8889-95A54959F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" y="56389"/>
            <a:ext cx="240571" cy="6286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5508C305-B4FC-4746-A269-261412829D8A}"/>
              </a:ext>
            </a:extLst>
          </p:cNvPr>
          <p:cNvSpPr/>
          <p:nvPr userDrawn="1"/>
        </p:nvSpPr>
        <p:spPr>
          <a:xfrm rot="5400000">
            <a:off x="-3395140" y="3395130"/>
            <a:ext cx="6858005" cy="67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916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7040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  <p:sldLayoutId id="21474836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75000"/>
              <a:lumOff val="25000"/>
            </a:schemeClr>
          </a:solidFill>
          <a:effectLst/>
          <a:latin typeface="Roboto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Roboto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Roboto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tiff"/><Relationship Id="rId10" Type="http://schemas.openxmlformats.org/officeDocument/2006/relationships/image" Target="../media/image2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Y8Ld9-Ku4M?feature=oembed" TargetMode="Externa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enniscentrumpotential.be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3555207"/>
            <a:ext cx="10490200" cy="1829594"/>
          </a:xfrm>
        </p:spPr>
        <p:txBody>
          <a:bodyPr>
            <a:normAutofit/>
          </a:bodyPr>
          <a:lstStyle/>
          <a:p>
            <a:br>
              <a:rPr lang="nl-NL" sz="4400" dirty="0"/>
            </a:br>
            <a:r>
              <a:rPr lang="nl-NL" sz="4400" dirty="0"/>
              <a:t>Verdieping en verbreding</a:t>
            </a:r>
          </a:p>
        </p:txBody>
      </p:sp>
    </p:spTree>
    <p:extLst>
      <p:ext uri="{BB962C8B-B14F-4D97-AF65-F5344CB8AC3E}">
        <p14:creationId xmlns:p14="http://schemas.microsoft.com/office/powerpoint/2010/main" val="155484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581A9EA6-CE5D-F24B-BED3-33F6A53D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234"/>
            <a:ext cx="10993582" cy="1278295"/>
          </a:xfrm>
        </p:spPr>
        <p:txBody>
          <a:bodyPr>
            <a:normAutofit fontScale="90000"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nl-BE" dirty="0"/>
              <a:t>Multifocale lenzen: wat leerde ik en wat betekent dat voor onze school?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0770" y="1808712"/>
            <a:ext cx="2047623" cy="13578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582" y="3826933"/>
            <a:ext cx="1981200" cy="19812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935" y="2351088"/>
            <a:ext cx="2040441" cy="135782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866" y="1240704"/>
            <a:ext cx="2103967" cy="303621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088" y="4521605"/>
            <a:ext cx="1473799" cy="127829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2072" y="3419831"/>
            <a:ext cx="2620692" cy="279540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3418" y="1545047"/>
            <a:ext cx="1612081" cy="161208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4518" y="4062165"/>
            <a:ext cx="1404196" cy="140419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7164" y="1452529"/>
            <a:ext cx="1432268" cy="15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E888873-C5D0-F346-943E-8ECC17D61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534" y="0"/>
            <a:ext cx="2275466" cy="15675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9715" y="209322"/>
            <a:ext cx="10972800" cy="1143000"/>
          </a:xfrm>
        </p:spPr>
        <p:txBody>
          <a:bodyPr>
            <a:noAutofit/>
          </a:bodyPr>
          <a:lstStyle/>
          <a:p>
            <a:r>
              <a:rPr lang="nl-BE" sz="4000" dirty="0"/>
              <a:t>Aanknopen bij vorige bijeenkomsten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472" y="1944759"/>
            <a:ext cx="6190130" cy="491324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Actieonderzoek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gebruikt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algemene</a:t>
            </a:r>
            <a:r>
              <a:rPr lang="en-US" dirty="0"/>
              <a:t> term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processen</a:t>
            </a:r>
            <a:r>
              <a:rPr lang="en-US" dirty="0"/>
              <a:t> </a:t>
            </a:r>
            <a:r>
              <a:rPr lang="en-US" dirty="0" err="1"/>
              <a:t>beschrijft</a:t>
            </a:r>
            <a:r>
              <a:rPr lang="en-US" dirty="0"/>
              <a:t> van planning, </a:t>
            </a:r>
            <a:r>
              <a:rPr lang="en-US" dirty="0" err="1"/>
              <a:t>verandering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evaluatie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gebaseerd</a:t>
            </a:r>
            <a:r>
              <a:rPr lang="en-US" dirty="0"/>
              <a:t> op </a:t>
            </a:r>
            <a:r>
              <a:rPr lang="en-US" dirty="0" err="1"/>
              <a:t>praktijkonderzoek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reflectie</a:t>
            </a:r>
            <a:r>
              <a:rPr lang="en-US" dirty="0"/>
              <a:t> van </a:t>
            </a:r>
            <a:r>
              <a:rPr lang="en-US" dirty="0" err="1"/>
              <a:t>binnenuit</a:t>
            </a:r>
            <a:endParaRPr lang="en-US" dirty="0"/>
          </a:p>
          <a:p>
            <a:endParaRPr lang="nl-BE" dirty="0"/>
          </a:p>
          <a:p>
            <a:r>
              <a:rPr lang="nl-BE" dirty="0"/>
              <a:t>met als doel ongelijkheid en uitsluiting in het onderwijs te verminderen</a:t>
            </a:r>
          </a:p>
          <a:p>
            <a:endParaRPr lang="nl-BE" dirty="0">
              <a:latin typeface="+mj-lt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90" y="465353"/>
            <a:ext cx="593810" cy="76156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6F73FCC-B34C-4FB1-836B-715DA5B8B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5" y="1944759"/>
            <a:ext cx="4991357" cy="33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00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8398946-99CE-2E43-AB43-A4F213C29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977" y="1788779"/>
            <a:ext cx="2381710" cy="238171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D589959-7DB6-7D44-BD8A-5D27E32F4A1A}"/>
              </a:ext>
            </a:extLst>
          </p:cNvPr>
          <p:cNvSpPr txBox="1">
            <a:spLocks/>
          </p:cNvSpPr>
          <p:nvPr/>
        </p:nvSpPr>
        <p:spPr>
          <a:xfrm>
            <a:off x="718930" y="92255"/>
            <a:ext cx="11926957" cy="1452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iret One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>
                <a:latin typeface="Roboto"/>
              </a:rPr>
              <a:t>2. Van competentieontwikkeling </a:t>
            </a:r>
          </a:p>
          <a:p>
            <a:r>
              <a:rPr lang="nl-BE" dirty="0">
                <a:latin typeface="Roboto"/>
              </a:rPr>
              <a:t>naar schoolontwikkeling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B07FDF7D-CA7F-904A-9F41-54BA8B1B06A1}"/>
              </a:ext>
            </a:extLst>
          </p:cNvPr>
          <p:cNvSpPr txBox="1">
            <a:spLocks/>
          </p:cNvSpPr>
          <p:nvPr/>
        </p:nvSpPr>
        <p:spPr>
          <a:xfrm>
            <a:off x="1182758" y="223881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Situering uitwisselmoment</a:t>
            </a:r>
          </a:p>
          <a:p>
            <a:endParaRPr lang="nl-BE" dirty="0"/>
          </a:p>
          <a:p>
            <a:r>
              <a:rPr lang="nl-BE" dirty="0"/>
              <a:t>Werkwijze bij de voorbereiding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4198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045" y="2029148"/>
            <a:ext cx="3653102" cy="2422166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D589959-7DB6-7D44-BD8A-5D27E32F4A1A}"/>
              </a:ext>
            </a:extLst>
          </p:cNvPr>
          <p:cNvSpPr txBox="1">
            <a:spLocks/>
          </p:cNvSpPr>
          <p:nvPr/>
        </p:nvSpPr>
        <p:spPr>
          <a:xfrm>
            <a:off x="718930" y="92255"/>
            <a:ext cx="11926957" cy="1452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iret One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>
                <a:latin typeface="Roboto"/>
              </a:rPr>
              <a:t>2. Van competentieontwikkeling </a:t>
            </a:r>
          </a:p>
          <a:p>
            <a:r>
              <a:rPr lang="nl-BE" dirty="0">
                <a:latin typeface="Roboto"/>
              </a:rPr>
              <a:t>naar schoolontwikkeling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B07FDF7D-CA7F-904A-9F41-54BA8B1B06A1}"/>
              </a:ext>
            </a:extLst>
          </p:cNvPr>
          <p:cNvSpPr txBox="1">
            <a:spLocks/>
          </p:cNvSpPr>
          <p:nvPr/>
        </p:nvSpPr>
        <p:spPr>
          <a:xfrm>
            <a:off x="1010479" y="176799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Doelbepaling</a:t>
            </a:r>
          </a:p>
        </p:txBody>
      </p:sp>
    </p:spTree>
    <p:extLst>
      <p:ext uri="{BB962C8B-B14F-4D97-AF65-F5344CB8AC3E}">
        <p14:creationId xmlns:p14="http://schemas.microsoft.com/office/powerpoint/2010/main" val="232057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974745-0899-DF4E-AAD3-371E1D8D2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1" y="1784080"/>
            <a:ext cx="10515600" cy="4351338"/>
          </a:xfrm>
        </p:spPr>
        <p:txBody>
          <a:bodyPr>
            <a:normAutofit/>
          </a:bodyPr>
          <a:lstStyle/>
          <a:p>
            <a:r>
              <a:rPr lang="nl-BE" dirty="0"/>
              <a:t>Keuze opbouw in delen en werkvormen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26F2F1-58F2-2849-B743-8448DC705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944" y="1784080"/>
            <a:ext cx="4053589" cy="269747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EC67DBD-B6D6-F04D-8BFE-1DF941412B59}"/>
              </a:ext>
            </a:extLst>
          </p:cNvPr>
          <p:cNvSpPr txBox="1">
            <a:spLocks/>
          </p:cNvSpPr>
          <p:nvPr/>
        </p:nvSpPr>
        <p:spPr>
          <a:xfrm>
            <a:off x="569843" y="212282"/>
            <a:ext cx="11926957" cy="1452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iret One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>
                <a:latin typeface="rone"/>
              </a:rPr>
              <a:t>2. Van competentieontwikkeling </a:t>
            </a:r>
          </a:p>
          <a:p>
            <a:r>
              <a:rPr lang="nl-BE" dirty="0">
                <a:latin typeface="rone"/>
              </a:rPr>
              <a:t>naar schoolontwikkeling</a:t>
            </a:r>
          </a:p>
        </p:txBody>
      </p:sp>
    </p:spTree>
    <p:extLst>
      <p:ext uri="{BB962C8B-B14F-4D97-AF65-F5344CB8AC3E}">
        <p14:creationId xmlns:p14="http://schemas.microsoft.com/office/powerpoint/2010/main" val="3380996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974745-0899-DF4E-AAD3-371E1D8D2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5255"/>
            <a:ext cx="10515600" cy="4351338"/>
          </a:xfrm>
        </p:spPr>
        <p:txBody>
          <a:bodyPr>
            <a:normAutofit/>
          </a:bodyPr>
          <a:lstStyle/>
          <a:p>
            <a:r>
              <a:rPr lang="nl-BE" dirty="0"/>
              <a:t>Concrete uitwerking, taak- en rolverdeling</a:t>
            </a:r>
          </a:p>
          <a:p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7F19702-2EFA-6D45-B799-2C98246871EF}"/>
              </a:ext>
            </a:extLst>
          </p:cNvPr>
          <p:cNvSpPr txBox="1">
            <a:spLocks/>
          </p:cNvSpPr>
          <p:nvPr/>
        </p:nvSpPr>
        <p:spPr>
          <a:xfrm>
            <a:off x="622852" y="212034"/>
            <a:ext cx="11926957" cy="1452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iret One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>
                <a:latin typeface="rone"/>
              </a:rPr>
              <a:t>2. Van competentieontwikkeling </a:t>
            </a:r>
          </a:p>
          <a:p>
            <a:r>
              <a:rPr lang="nl-BE" dirty="0">
                <a:latin typeface="rone"/>
              </a:rPr>
              <a:t>naar schoolontwikkeling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950F5C-FE11-9D47-8AC2-9E1CDC500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630" y="1143000"/>
            <a:ext cx="4046220" cy="40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25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259" y="472701"/>
            <a:ext cx="10515600" cy="1325563"/>
          </a:xfrm>
        </p:spPr>
        <p:txBody>
          <a:bodyPr/>
          <a:lstStyle/>
          <a:p>
            <a:r>
              <a:rPr lang="nl-NL" dirty="0"/>
              <a:t>Doelen bereikt?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2568" y="2316208"/>
            <a:ext cx="11313459" cy="3437826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Je maakt zichtbaar welk leerproces je als inclusieve leerkracht doormaakte doorheen jouw acties.</a:t>
            </a:r>
          </a:p>
          <a:p>
            <a:endParaRPr lang="nl-NL" dirty="0"/>
          </a:p>
          <a:p>
            <a:r>
              <a:rPr lang="nl-NL" dirty="0"/>
              <a:t>Je verwerft inzicht in hoe je persoonlijk leerproces bijdraagt aan het leerproces in het team en de school.</a:t>
            </a:r>
          </a:p>
          <a:p>
            <a:endParaRPr lang="nl-NL" dirty="0"/>
          </a:p>
          <a:p>
            <a:r>
              <a:rPr lang="nl-NL" dirty="0"/>
              <a:t>Je bereidt voor hoe je jouw kennis, inzichten en ervaringen kan delen met het brede schoolteam.</a:t>
            </a:r>
            <a:endParaRPr lang="nl-BE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309" y="-45245"/>
            <a:ext cx="2361453" cy="23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1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4034" y="2086709"/>
            <a:ext cx="6891997" cy="1242646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Bedankt!</a:t>
            </a:r>
          </a:p>
        </p:txBody>
      </p:sp>
    </p:spTree>
    <p:extLst>
      <p:ext uri="{BB962C8B-B14F-4D97-AF65-F5344CB8AC3E}">
        <p14:creationId xmlns:p14="http://schemas.microsoft.com/office/powerpoint/2010/main" val="4080516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ep 27"/>
          <p:cNvGrpSpPr/>
          <p:nvPr/>
        </p:nvGrpSpPr>
        <p:grpSpPr>
          <a:xfrm>
            <a:off x="1774234" y="1394038"/>
            <a:ext cx="8573821" cy="5295751"/>
            <a:chOff x="312516" y="721358"/>
            <a:chExt cx="8573821" cy="5295752"/>
          </a:xfrm>
        </p:grpSpPr>
        <p:grpSp>
          <p:nvGrpSpPr>
            <p:cNvPr id="27" name="Groep 26"/>
            <p:cNvGrpSpPr/>
            <p:nvPr/>
          </p:nvGrpSpPr>
          <p:grpSpPr>
            <a:xfrm>
              <a:off x="312516" y="721358"/>
              <a:ext cx="8573821" cy="5295752"/>
              <a:chOff x="312516" y="721358"/>
              <a:chExt cx="8573821" cy="5295752"/>
            </a:xfrm>
          </p:grpSpPr>
          <p:grpSp>
            <p:nvGrpSpPr>
              <p:cNvPr id="20" name="Groep 19"/>
              <p:cNvGrpSpPr/>
              <p:nvPr/>
            </p:nvGrpSpPr>
            <p:grpSpPr>
              <a:xfrm>
                <a:off x="312516" y="721358"/>
                <a:ext cx="8573821" cy="5295752"/>
                <a:chOff x="312516" y="618607"/>
                <a:chExt cx="8573821" cy="5398503"/>
              </a:xfrm>
            </p:grpSpPr>
            <p:grpSp>
              <p:nvGrpSpPr>
                <p:cNvPr id="17" name="Groep 16"/>
                <p:cNvGrpSpPr/>
                <p:nvPr/>
              </p:nvGrpSpPr>
              <p:grpSpPr>
                <a:xfrm>
                  <a:off x="312516" y="618607"/>
                  <a:ext cx="8573821" cy="5398503"/>
                  <a:chOff x="395536" y="788624"/>
                  <a:chExt cx="8352928" cy="5016641"/>
                </a:xfrm>
              </p:grpSpPr>
              <p:grpSp>
                <p:nvGrpSpPr>
                  <p:cNvPr id="2" name="Groep 1"/>
                  <p:cNvGrpSpPr/>
                  <p:nvPr/>
                </p:nvGrpSpPr>
                <p:grpSpPr>
                  <a:xfrm>
                    <a:off x="395536" y="788624"/>
                    <a:ext cx="8352928" cy="5016641"/>
                    <a:chOff x="395536" y="1220672"/>
                    <a:chExt cx="8352928" cy="5016641"/>
                  </a:xfrm>
                </p:grpSpPr>
                <p:sp>
                  <p:nvSpPr>
                    <p:cNvPr id="4" name="Afgeronde rechthoek 3"/>
                    <p:cNvSpPr/>
                    <p:nvPr/>
                  </p:nvSpPr>
                  <p:spPr>
                    <a:xfrm>
                      <a:off x="395536" y="5229201"/>
                      <a:ext cx="8346641" cy="1008112"/>
                    </a:xfrm>
                    <a:prstGeom prst="roundRect">
                      <a:avLst>
                        <a:gd name="adj" fmla="val 31942"/>
                      </a:avLst>
                    </a:prstGeom>
                    <a:solidFill>
                      <a:schemeClr val="accent3"/>
                    </a:solidFill>
                    <a:ln w="63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nl-NL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nl-NL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3" name="Afgeronde rechthoek 2"/>
                    <p:cNvSpPr/>
                    <p:nvPr/>
                  </p:nvSpPr>
                  <p:spPr>
                    <a:xfrm>
                      <a:off x="395536" y="1220672"/>
                      <a:ext cx="8352928" cy="1344232"/>
                    </a:xfrm>
                    <a:prstGeom prst="roundRect">
                      <a:avLst>
                        <a:gd name="adj" fmla="val 38709"/>
                      </a:avLst>
                    </a:prstGeom>
                    <a:solidFill>
                      <a:schemeClr val="accent1"/>
                    </a:solidFill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nl-NL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nl-NL" sz="28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Poiret One" panose="02000000000000000000" pitchFamily="2" charset="0"/>
                      </a:endParaRPr>
                    </a:p>
                  </p:txBody>
                </p:sp>
                <p:sp>
                  <p:nvSpPr>
                    <p:cNvPr id="6" name="Afgeronde rechthoek 5"/>
                    <p:cNvSpPr/>
                    <p:nvPr/>
                  </p:nvSpPr>
                  <p:spPr>
                    <a:xfrm>
                      <a:off x="4860032" y="2420888"/>
                      <a:ext cx="3528392" cy="3024336"/>
                    </a:xfrm>
                    <a:prstGeom prst="roundRect">
                      <a:avLst/>
                    </a:prstGeom>
                    <a:solidFill>
                      <a:schemeClr val="bg2"/>
                    </a:solidFill>
                    <a:ln w="285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nl-NL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nl-NL"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endParaRPr lang="nl-NL"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endParaRPr lang="nl-NL"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endParaRPr lang="nl-NL"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endParaRPr lang="nl-NL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endParaRPr lang="nl-NL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endParaRPr lang="nl-NL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endParaRPr lang="nl-NL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endParaRPr lang="nl-NL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endParaRPr lang="nl-NL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endParaRPr lang="nl-NL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5" name="Afgeronde rechthoek 4"/>
                    <p:cNvSpPr/>
                    <p:nvPr/>
                  </p:nvSpPr>
                  <p:spPr>
                    <a:xfrm>
                      <a:off x="899592" y="2420888"/>
                      <a:ext cx="3528392" cy="3024336"/>
                    </a:xfrm>
                    <a:prstGeom prst="roundRect">
                      <a:avLst>
                        <a:gd name="adj" fmla="val 20168"/>
                      </a:avLst>
                    </a:prstGeom>
                    <a:solidFill>
                      <a:schemeClr val="tx2"/>
                    </a:solidFill>
                    <a:ln w="285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nl-NL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nl-NL" b="1">
                        <a:solidFill>
                          <a:schemeClr val="tx2"/>
                        </a:solidFill>
                      </a:endParaRPr>
                    </a:p>
                  </p:txBody>
                </p:sp>
              </p:grpSp>
              <p:grpSp>
                <p:nvGrpSpPr>
                  <p:cNvPr id="11" name="Groep 10"/>
                  <p:cNvGrpSpPr/>
                  <p:nvPr/>
                </p:nvGrpSpPr>
                <p:grpSpPr>
                  <a:xfrm flipV="1">
                    <a:off x="5360526" y="3039990"/>
                    <a:ext cx="2459792" cy="1899028"/>
                    <a:chOff x="5360526" y="2870720"/>
                    <a:chExt cx="2459792" cy="1899028"/>
                  </a:xfrm>
                </p:grpSpPr>
                <p:sp>
                  <p:nvSpPr>
                    <p:cNvPr id="8" name="Ovaal 7"/>
                    <p:cNvSpPr/>
                    <p:nvPr/>
                  </p:nvSpPr>
                  <p:spPr>
                    <a:xfrm>
                      <a:off x="5360526" y="2876494"/>
                      <a:ext cx="1440162" cy="1129825"/>
                    </a:xfrm>
                    <a:prstGeom prst="ellipse">
                      <a:avLst/>
                    </a:prstGeom>
                    <a:solidFill>
                      <a:srgbClr val="32E297">
                        <a:alpha val="45882"/>
                      </a:srgbClr>
                    </a:solidFill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600"/>
                    </a:p>
                  </p:txBody>
                </p:sp>
                <p:sp>
                  <p:nvSpPr>
                    <p:cNvPr id="10" name="Ovaal 9"/>
                    <p:cNvSpPr/>
                    <p:nvPr/>
                  </p:nvSpPr>
                  <p:spPr>
                    <a:xfrm>
                      <a:off x="5864582" y="3639923"/>
                      <a:ext cx="1440161" cy="1129825"/>
                    </a:xfrm>
                    <a:prstGeom prst="ellipse">
                      <a:avLst/>
                    </a:prstGeom>
                    <a:solidFill>
                      <a:srgbClr val="32E297">
                        <a:alpha val="45882"/>
                      </a:srgbClr>
                    </a:solidFill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100"/>
                    </a:p>
                  </p:txBody>
                </p:sp>
                <p:sp>
                  <p:nvSpPr>
                    <p:cNvPr id="9" name="Ovaal 8"/>
                    <p:cNvSpPr/>
                    <p:nvPr/>
                  </p:nvSpPr>
                  <p:spPr>
                    <a:xfrm>
                      <a:off x="6380156" y="2870720"/>
                      <a:ext cx="1440162" cy="1129825"/>
                    </a:xfrm>
                    <a:prstGeom prst="ellipse">
                      <a:avLst/>
                    </a:prstGeom>
                    <a:solidFill>
                      <a:srgbClr val="32E297">
                        <a:alpha val="45882"/>
                      </a:srgbClr>
                    </a:solidFill>
                    <a:ln w="95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600"/>
                    </a:p>
                  </p:txBody>
                </p:sp>
              </p:grpSp>
              <p:sp>
                <p:nvSpPr>
                  <p:cNvPr id="14" name="Tekstvak 13"/>
                  <p:cNvSpPr txBox="1"/>
                  <p:nvPr/>
                </p:nvSpPr>
                <p:spPr>
                  <a:xfrm>
                    <a:off x="5861973" y="3015862"/>
                    <a:ext cx="1440160" cy="8892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NL" sz="1100"/>
                      <a:t>School </a:t>
                    </a:r>
                  </a:p>
                  <a:p>
                    <a:pPr algn="ctr"/>
                    <a:r>
                      <a:rPr lang="nl-NL" sz="1100"/>
                      <a:t>(Team, leerling, pedagogische begeleider counselor, CLB, …)</a:t>
                    </a:r>
                    <a:endParaRPr lang="nl-BE" sz="1100"/>
                  </a:p>
                </p:txBody>
              </p:sp>
              <p:sp>
                <p:nvSpPr>
                  <p:cNvPr id="15" name="Tekstvak 14"/>
                  <p:cNvSpPr txBox="1"/>
                  <p:nvPr/>
                </p:nvSpPr>
                <p:spPr>
                  <a:xfrm>
                    <a:off x="5273058" y="4241493"/>
                    <a:ext cx="1440160" cy="2624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NL" sz="1200"/>
                      <a:t>Ouders</a:t>
                    </a:r>
                  </a:p>
                </p:txBody>
              </p:sp>
              <p:sp>
                <p:nvSpPr>
                  <p:cNvPr id="16" name="Tekstvak 15"/>
                  <p:cNvSpPr txBox="1"/>
                  <p:nvPr/>
                </p:nvSpPr>
                <p:spPr>
                  <a:xfrm>
                    <a:off x="6541369" y="4251803"/>
                    <a:ext cx="1440160" cy="2624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NL" sz="1200"/>
                      <a:t>Gemeenschap</a:t>
                    </a:r>
                  </a:p>
                </p:txBody>
              </p:sp>
            </p:grpSp>
            <p:sp>
              <p:nvSpPr>
                <p:cNvPr id="7" name="Tekstvak 6"/>
                <p:cNvSpPr txBox="1"/>
                <p:nvPr/>
              </p:nvSpPr>
              <p:spPr>
                <a:xfrm>
                  <a:off x="975924" y="2131368"/>
                  <a:ext cx="3370729" cy="14746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oiret One" panose="02000000000000000000" pitchFamily="2" charset="0"/>
                    </a:rPr>
                    <a:t>DOEL A</a:t>
                  </a:r>
                </a:p>
                <a:p>
                  <a:pPr algn="ctr"/>
                  <a:r>
                    <a:rPr lang="nl-NL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</a:rPr>
                    <a:t>Diversiteit waarderen en benutten in de klaspraktijk</a:t>
                  </a:r>
                </a:p>
                <a:p>
                  <a:pPr algn="ctr"/>
                  <a:endParaRPr lang="nl-N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  <a:p>
                  <a:pPr algn="ctr"/>
                  <a:endParaRPr lang="nl-NL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8" name="Tekstvak 17"/>
                <p:cNvSpPr txBox="1"/>
                <p:nvPr/>
              </p:nvSpPr>
              <p:spPr>
                <a:xfrm>
                  <a:off x="4974985" y="2144272"/>
                  <a:ext cx="3370729" cy="941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oiret One" panose="02000000000000000000" pitchFamily="2" charset="0"/>
                    </a:rPr>
                    <a:t>DOEL B </a:t>
                  </a:r>
                </a:p>
                <a:p>
                  <a:pPr algn="ctr"/>
                  <a:r>
                    <a:rPr lang="nl-NL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</a:rPr>
                    <a:t>Verbindende samenwerking realiseren</a:t>
                  </a:r>
                </a:p>
              </p:txBody>
            </p:sp>
          </p:grpSp>
          <p:sp>
            <p:nvSpPr>
              <p:cNvPr id="24" name="Tekstvak 23"/>
              <p:cNvSpPr txBox="1"/>
              <p:nvPr/>
            </p:nvSpPr>
            <p:spPr>
              <a:xfrm>
                <a:off x="1814204" y="855209"/>
                <a:ext cx="594890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COMPETENTIEONTWIKKELING </a:t>
                </a:r>
              </a:p>
              <a:p>
                <a:pPr algn="ctr"/>
                <a:r>
                  <a:rPr lang="nl-NL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van (toekomstige) leraren en teams </a:t>
                </a:r>
              </a:p>
              <a:p>
                <a:pPr algn="ctr"/>
                <a:r>
                  <a:rPr lang="nl-NL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om inclusieve leeromgevingen te creëren</a:t>
                </a:r>
              </a:p>
            </p:txBody>
          </p:sp>
        </p:grpSp>
        <p:sp>
          <p:nvSpPr>
            <p:cNvPr id="26" name="Tekstvak 25"/>
            <p:cNvSpPr txBox="1"/>
            <p:nvPr/>
          </p:nvSpPr>
          <p:spPr>
            <a:xfrm>
              <a:off x="1920625" y="5397609"/>
              <a:ext cx="59489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Via: professionele ontwikkeling</a:t>
              </a:r>
            </a:p>
          </p:txBody>
        </p:sp>
      </p:grpSp>
      <p:sp>
        <p:nvSpPr>
          <p:cNvPr id="12" name="Tekstvak 11"/>
          <p:cNvSpPr txBox="1"/>
          <p:nvPr/>
        </p:nvSpPr>
        <p:spPr>
          <a:xfrm>
            <a:off x="641637" y="237753"/>
            <a:ext cx="10839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+mj-ea"/>
                <a:cs typeface="+mj-cs"/>
              </a:rPr>
              <a:t>Doelen </a:t>
            </a:r>
            <a:r>
              <a:rPr lang="nl-NL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+mj-ea"/>
                <a:cs typeface="+mj-cs"/>
              </a:rPr>
              <a:t>Potential</a:t>
            </a:r>
            <a:r>
              <a:rPr lang="nl-NL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+mj-ea"/>
                <a:cs typeface="+mj-cs"/>
              </a:rPr>
              <a:t>: </a:t>
            </a:r>
            <a:r>
              <a:rPr lang="nl-BE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+mj-ea"/>
                <a:cs typeface="+mj-cs"/>
              </a:rPr>
              <a:t>samen onderweg</a:t>
            </a:r>
            <a:r>
              <a:rPr lang="mr-I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+mj-ea"/>
                <a:cs typeface="+mj-cs"/>
              </a:rPr>
              <a:t>…</a:t>
            </a:r>
            <a:endParaRPr lang="nl-NL" sz="4400" b="1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  <a:ea typeface="+mj-ea"/>
              <a:cs typeface="+mj-cs"/>
            </a:endParaRPr>
          </a:p>
        </p:txBody>
      </p:sp>
      <p:sp>
        <p:nvSpPr>
          <p:cNvPr id="23" name="Tijdelijke aanduiding voor inhoud 2"/>
          <p:cNvSpPr txBox="1">
            <a:spLocks/>
          </p:cNvSpPr>
          <p:nvPr/>
        </p:nvSpPr>
        <p:spPr>
          <a:xfrm>
            <a:off x="641637" y="1123011"/>
            <a:ext cx="11313460" cy="48056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nl-BE" kern="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  <a:defRPr/>
            </a:pPr>
            <a:endParaRPr lang="nl-BE" kern="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nl-BE" sz="2600" dirty="0"/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680" y="295195"/>
            <a:ext cx="1467013" cy="109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80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60DEA-A3E2-473E-91E2-BC814726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Professionaliseringstraject voor leerkrachten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5E7601F-0AE5-4AE6-8F32-A4FA32967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43" y="1825625"/>
            <a:ext cx="7496713" cy="4351338"/>
          </a:xfrm>
        </p:spPr>
      </p:pic>
    </p:spTree>
    <p:extLst>
      <p:ext uri="{BB962C8B-B14F-4D97-AF65-F5344CB8AC3E}">
        <p14:creationId xmlns:p14="http://schemas.microsoft.com/office/powerpoint/2010/main" val="2897013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259" y="472701"/>
            <a:ext cx="10515600" cy="1325563"/>
          </a:xfrm>
        </p:spPr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9259" y="2341090"/>
            <a:ext cx="11270509" cy="4154930"/>
          </a:xfrm>
        </p:spPr>
        <p:txBody>
          <a:bodyPr>
            <a:normAutofit/>
          </a:bodyPr>
          <a:lstStyle/>
          <a:p>
            <a:r>
              <a:rPr lang="nl-NL" dirty="0"/>
              <a:t>Je maakt zichtbaar welk leerproces je als inclusieve leerkracht doormaakte doorheen jouw acties.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Je verwerft inzicht in hoe je persoonlijk leerproces bijdraagt aan het leerproces in het team en de school.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Je bereidt voor hoe je jouw kennis, inzichten en ervaringen kan delen met het brede schoolteam.</a:t>
            </a:r>
            <a:endParaRPr lang="nl-BE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309" y="-45245"/>
            <a:ext cx="2361453" cy="23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9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ich step have you reached today?">
            <a:hlinkClick r:id="" action="ppaction://media"/>
            <a:extLst>
              <a:ext uri="{FF2B5EF4-FFF2-40B4-BE49-F238E27FC236}">
                <a16:creationId xmlns:a16="http://schemas.microsoft.com/office/drawing/2014/main" id="{FAD341DB-1AC1-6B4F-8445-5A40860909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54174" y="3426630"/>
            <a:ext cx="5771916" cy="32467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8097A2-F8D7-CE41-A654-86BB82270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7" y="1919184"/>
            <a:ext cx="6096000" cy="475652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B29D26A-16BB-B04B-AE63-1643B8839B95}"/>
              </a:ext>
            </a:extLst>
          </p:cNvPr>
          <p:cNvSpPr/>
          <p:nvPr/>
        </p:nvSpPr>
        <p:spPr>
          <a:xfrm>
            <a:off x="6540907" y="6488668"/>
            <a:ext cx="4885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https://www.youtube.com/watch?v=-QfIkLcHAYM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F10302E-ACE5-9142-A542-80BE47D1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234"/>
            <a:ext cx="10993582" cy="1278295"/>
          </a:xfrm>
        </p:spPr>
        <p:txBody>
          <a:bodyPr>
            <a:normAutofit fontScale="90000"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nl-BE" dirty="0"/>
              <a:t>Multifocale lenzen: wat leerde ik en wat betekent dat voor onze school?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D501DB4-AB3F-D842-BB3B-0BFF8B23D229}"/>
              </a:ext>
            </a:extLst>
          </p:cNvPr>
          <p:cNvSpPr txBox="1"/>
          <p:nvPr/>
        </p:nvSpPr>
        <p:spPr>
          <a:xfrm>
            <a:off x="6537826" y="1919184"/>
            <a:ext cx="529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Waar sta je nu </a:t>
            </a:r>
          </a:p>
          <a:p>
            <a:r>
              <a:rPr lang="nl-BE" sz="2800" dirty="0"/>
              <a:t>als inclusieve leerkracht?</a:t>
            </a:r>
          </a:p>
        </p:txBody>
      </p:sp>
    </p:spTree>
    <p:extLst>
      <p:ext uri="{BB962C8B-B14F-4D97-AF65-F5344CB8AC3E}">
        <p14:creationId xmlns:p14="http://schemas.microsoft.com/office/powerpoint/2010/main" val="2784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4764628-8EEB-B549-8319-E9BE27916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536" y="1389066"/>
            <a:ext cx="3429000" cy="23622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536" y="1619617"/>
            <a:ext cx="2376169" cy="2376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139"/>
            <a:ext cx="9050383" cy="1714687"/>
          </a:xfrm>
        </p:spPr>
        <p:txBody>
          <a:bodyPr>
            <a:noAutofit/>
          </a:bodyPr>
          <a:lstStyle/>
          <a:p>
            <a:r>
              <a:rPr lang="nl-BE" sz="3600" dirty="0"/>
              <a:t>Competenties in het vizier:</a:t>
            </a:r>
            <a:br>
              <a:rPr lang="nl-BE" sz="3600" dirty="0"/>
            </a:br>
            <a:r>
              <a:rPr lang="nl-BE" sz="3600" dirty="0"/>
              <a:t>samen groeien in competenties gericht op inclusieve leeromgevingen</a:t>
            </a:r>
            <a:r>
              <a:rPr lang="mr-IN" sz="3600" dirty="0"/>
              <a:t>…</a:t>
            </a:r>
            <a:br>
              <a:rPr lang="nl-BE" sz="3600" dirty="0"/>
            </a:br>
            <a:endParaRPr lang="nl-B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70166"/>
            <a:ext cx="10953721" cy="40463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400" dirty="0"/>
              <a:t>We vertrekken van wat leerkrachten </a:t>
            </a:r>
            <a:r>
              <a:rPr lang="nl-NL" sz="2400" b="1" dirty="0"/>
              <a:t>volgens</a:t>
            </a:r>
          </a:p>
          <a:p>
            <a:pPr marL="0" indent="0">
              <a:buNone/>
            </a:pPr>
            <a:r>
              <a:rPr lang="nl-NL" sz="2400" b="1" dirty="0"/>
              <a:t>wetenschappelijk onderzoek</a:t>
            </a:r>
            <a:r>
              <a:rPr lang="nl-NL" sz="2400" dirty="0"/>
              <a:t> best doen</a:t>
            </a:r>
          </a:p>
          <a:p>
            <a:pPr marL="0" indent="0">
              <a:buNone/>
            </a:pPr>
            <a:r>
              <a:rPr lang="nl-NL" sz="2400" dirty="0"/>
              <a:t>om inclusieve leeromgevingen te creëren:</a:t>
            </a:r>
          </a:p>
          <a:p>
            <a:pPr marL="514350" indent="-514350">
              <a:buFont typeface="+mj-lt"/>
              <a:buAutoNum type="arabicParenR"/>
            </a:pPr>
            <a:endParaRPr lang="nl-BE" sz="1600" dirty="0"/>
          </a:p>
          <a:p>
            <a:pPr marL="514350" indent="-514350">
              <a:buFont typeface="+mj-lt"/>
              <a:buAutoNum type="arabicParenR"/>
            </a:pPr>
            <a:r>
              <a:rPr lang="nl-BE" sz="2400" dirty="0"/>
              <a:t>De </a:t>
            </a:r>
            <a:r>
              <a:rPr lang="nl-BE" sz="2400" b="1" dirty="0"/>
              <a:t>diversiteit</a:t>
            </a:r>
            <a:r>
              <a:rPr lang="nl-BE" sz="2400" dirty="0"/>
              <a:t> van leerlingen (h)erkennen, waarderen en benutten </a:t>
            </a:r>
          </a:p>
          <a:p>
            <a:pPr marL="514350" indent="-514350">
              <a:buFont typeface="+mj-lt"/>
              <a:buAutoNum type="arabicParenR"/>
            </a:pPr>
            <a:r>
              <a:rPr lang="nl-BE" sz="2400" dirty="0"/>
              <a:t>Inzetten op </a:t>
            </a:r>
            <a:r>
              <a:rPr lang="nl-BE" sz="2400" b="1" dirty="0"/>
              <a:t>positieve relaties </a:t>
            </a:r>
            <a:r>
              <a:rPr lang="nl-BE" sz="2400" dirty="0"/>
              <a:t>in een veilig klasklimaat </a:t>
            </a:r>
          </a:p>
          <a:p>
            <a:pPr marL="514350" indent="-514350">
              <a:buFont typeface="+mj-lt"/>
              <a:buAutoNum type="arabicParenR"/>
            </a:pPr>
            <a:r>
              <a:rPr lang="nl-BE" sz="2400" b="1" dirty="0"/>
              <a:t>Krachtige leerprocessen </a:t>
            </a:r>
            <a:r>
              <a:rPr lang="nl-BE" sz="2400" dirty="0"/>
              <a:t>ontwerpen in een toegankelijke en flexibele leeromgeving</a:t>
            </a:r>
          </a:p>
          <a:p>
            <a:pPr marL="514350" indent="-514350">
              <a:buFont typeface="+mj-lt"/>
              <a:buAutoNum type="arabicParenR"/>
            </a:pPr>
            <a:r>
              <a:rPr lang="nl-BE" sz="2400" b="1" dirty="0"/>
              <a:t>Samenwerken</a:t>
            </a:r>
            <a:r>
              <a:rPr lang="nl-BE" sz="2400" dirty="0"/>
              <a:t> met diverse actoren</a:t>
            </a:r>
          </a:p>
          <a:p>
            <a:pPr marL="514350" indent="-514350">
              <a:buFont typeface="+mj-lt"/>
              <a:buAutoNum type="arabicParenR"/>
            </a:pPr>
            <a:r>
              <a:rPr lang="nl-BE" sz="2400" dirty="0"/>
              <a:t>Doelgericht en actief aan de </a:t>
            </a:r>
            <a:r>
              <a:rPr lang="nl-BE" sz="2400" b="1" dirty="0"/>
              <a:t>eigen</a:t>
            </a:r>
            <a:r>
              <a:rPr lang="nl-BE" sz="2400" dirty="0"/>
              <a:t> </a:t>
            </a:r>
            <a:r>
              <a:rPr lang="nl-BE" sz="2400" b="1" dirty="0"/>
              <a:t>professionele ontwikkeling </a:t>
            </a:r>
            <a:r>
              <a:rPr lang="nl-BE" sz="2400" dirty="0"/>
              <a:t>werken</a:t>
            </a:r>
          </a:p>
          <a:p>
            <a:pPr marL="0" indent="0">
              <a:buNone/>
            </a:pPr>
            <a:endParaRPr lang="nl-NL" sz="2400" dirty="0">
              <a:hlinkClick r:id="rId5"/>
            </a:endParaRPr>
          </a:p>
          <a:p>
            <a:pPr marL="0" indent="0">
              <a:buNone/>
            </a:pPr>
            <a:r>
              <a:rPr lang="nl-NL" sz="2400" dirty="0">
                <a:hlinkClick r:id="rId5"/>
              </a:rPr>
              <a:t>www.kenniscentrumpotential.be</a:t>
            </a:r>
            <a:endParaRPr lang="nl-NL" sz="2400" dirty="0"/>
          </a:p>
          <a:p>
            <a:pPr marL="0" indent="0">
              <a:buNone/>
            </a:pP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841250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6F50A1C-ECB0-DC4D-ACC4-5FC00481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230" y="91440"/>
            <a:ext cx="3053391" cy="21034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42901"/>
            <a:ext cx="10998200" cy="1347788"/>
          </a:xfrm>
        </p:spPr>
        <p:txBody>
          <a:bodyPr>
            <a:normAutofit/>
          </a:bodyPr>
          <a:lstStyle/>
          <a:p>
            <a:r>
              <a:rPr lang="nl-NL" dirty="0"/>
              <a:t>Competenties in het vizier: </a:t>
            </a:r>
            <a:br>
              <a:rPr lang="nl-NL" dirty="0"/>
            </a:br>
            <a:r>
              <a:rPr lang="nl-NL" dirty="0"/>
              <a:t>waarderend onderzoek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028" y="2090172"/>
            <a:ext cx="6678971" cy="4329188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D32AE512-A443-414D-B2B2-0EB92B788FC2}"/>
              </a:ext>
            </a:extLst>
          </p:cNvPr>
          <p:cNvSpPr/>
          <p:nvPr/>
        </p:nvSpPr>
        <p:spPr>
          <a:xfrm>
            <a:off x="677916" y="2090172"/>
            <a:ext cx="46981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We vertrekken van de </a:t>
            </a:r>
            <a:r>
              <a:rPr lang="nl-NL" sz="2800" b="1" dirty="0"/>
              <a:t>aanwezige</a:t>
            </a:r>
            <a:r>
              <a:rPr lang="nl-NL" sz="2800" dirty="0"/>
              <a:t> </a:t>
            </a:r>
            <a:r>
              <a:rPr lang="nl-NL" sz="2800" b="1" dirty="0"/>
              <a:t>kracht</a:t>
            </a:r>
            <a:r>
              <a:rPr lang="nl-NL" sz="2800" dirty="0"/>
              <a:t> en het </a:t>
            </a:r>
            <a:r>
              <a:rPr lang="nl-NL" sz="2800" b="1" dirty="0"/>
              <a:t>potentieel</a:t>
            </a:r>
          </a:p>
          <a:p>
            <a:endParaRPr lang="nl-NL" sz="2000" dirty="0"/>
          </a:p>
          <a:p>
            <a:pPr marL="285750" indent="-285750">
              <a:buFont typeface="Arial" charset="0"/>
              <a:buChar char="•"/>
            </a:pPr>
            <a:r>
              <a:rPr lang="nl-NL" sz="2400" dirty="0"/>
              <a:t>bij élke leerkracht </a:t>
            </a:r>
            <a:r>
              <a:rPr lang="mr-IN" sz="2400" dirty="0"/>
              <a:t>–</a:t>
            </a:r>
            <a:r>
              <a:rPr lang="nl-NL" sz="2400" dirty="0"/>
              <a:t> leerling- ouder</a:t>
            </a:r>
          </a:p>
          <a:p>
            <a:pPr marL="285750" indent="-285750">
              <a:buFont typeface="Arial" charset="0"/>
              <a:buChar char="•"/>
            </a:pPr>
            <a:endParaRPr lang="nl-NL" sz="2400" dirty="0"/>
          </a:p>
          <a:p>
            <a:pPr marL="285750" indent="-285750">
              <a:buFont typeface="Arial" charset="0"/>
              <a:buChar char="•"/>
            </a:pPr>
            <a:r>
              <a:rPr lang="nl-NL" sz="2400" dirty="0"/>
              <a:t>in élk team - élke school</a:t>
            </a:r>
          </a:p>
          <a:p>
            <a:pPr marL="285750" indent="-285750">
              <a:buFont typeface="Arial" charset="0"/>
              <a:buChar char="•"/>
            </a:pPr>
            <a:endParaRPr lang="nl-NL" sz="2400" dirty="0"/>
          </a:p>
          <a:p>
            <a:pPr marL="285750" indent="-285750">
              <a:buFont typeface="Arial" charset="0"/>
              <a:buChar char="•"/>
            </a:pPr>
            <a:r>
              <a:rPr lang="nl-NL" sz="2400" dirty="0"/>
              <a:t>in de verbindende samenwerking met diverse partners en actoren</a:t>
            </a:r>
          </a:p>
        </p:txBody>
      </p:sp>
    </p:spTree>
    <p:extLst>
      <p:ext uri="{BB962C8B-B14F-4D97-AF65-F5344CB8AC3E}">
        <p14:creationId xmlns:p14="http://schemas.microsoft.com/office/powerpoint/2010/main" val="974836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78097A2-F8D7-CE41-A654-86BB82270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18" y="1851540"/>
            <a:ext cx="5454679" cy="425611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F10302E-ACE5-9142-A542-80BE47D1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234"/>
            <a:ext cx="10993582" cy="1278295"/>
          </a:xfrm>
        </p:spPr>
        <p:txBody>
          <a:bodyPr>
            <a:normAutofit fontScale="90000"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nl-BE" dirty="0"/>
              <a:t>Multifocale lenzen: wat leerde ik en wat betekent dat voor onze school?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D501DB4-AB3F-D842-BB3B-0BFF8B23D229}"/>
              </a:ext>
            </a:extLst>
          </p:cNvPr>
          <p:cNvSpPr txBox="1"/>
          <p:nvPr/>
        </p:nvSpPr>
        <p:spPr>
          <a:xfrm>
            <a:off x="5658197" y="2044931"/>
            <a:ext cx="61735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BE" b="1" dirty="0"/>
              <a:t>Richtvragen</a:t>
            </a:r>
          </a:p>
          <a:p>
            <a:pPr lvl="0"/>
            <a:endParaRPr lang="nl-BE" dirty="0"/>
          </a:p>
          <a:p>
            <a:pPr marL="342900" lvl="0" indent="-342900">
              <a:buFont typeface="+mj-lt"/>
              <a:buAutoNum type="arabicPeriod"/>
            </a:pPr>
            <a:r>
              <a:rPr lang="nl-BE" dirty="0"/>
              <a:t>Als je de vijf competenties van de inclusieve leerkracht bekijkt, in welk van deze competenties ben je nu concreet gegroeid? 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BE" dirty="0"/>
              <a:t>Wat heeft jou daarin geholpen? 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BE" dirty="0"/>
              <a:t>Wat heb je gemist? Wat heb je nog nodig?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BE" dirty="0"/>
              <a:t>Waaraan wil je vanuit de vijf competenties als inclusieve leerkracht nu nog verder werken? Hoe ga je dat aanpakken? 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BE" dirty="0"/>
              <a:t>Wat zou je vanuit dit leerproces kunnen delen met je breder schoolteam? </a:t>
            </a:r>
          </a:p>
          <a:p>
            <a:r>
              <a:rPr lang="nl-B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65210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581A9EA6-CE5D-F24B-BED3-33F6A53D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234"/>
            <a:ext cx="7696200" cy="1278295"/>
          </a:xfrm>
        </p:spPr>
        <p:txBody>
          <a:bodyPr>
            <a:normAutofit fontScale="90000"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nl-BE" dirty="0"/>
              <a:t>Multifocale lenzen: deelronde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F7F070A-645B-6440-BB95-4164806F609B}"/>
              </a:ext>
            </a:extLst>
          </p:cNvPr>
          <p:cNvSpPr/>
          <p:nvPr/>
        </p:nvSpPr>
        <p:spPr>
          <a:xfrm>
            <a:off x="1357239" y="5699292"/>
            <a:ext cx="5541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Bron: de leerkuil –Talentenlab, via</a:t>
            </a:r>
          </a:p>
          <a:p>
            <a:r>
              <a:rPr lang="nl-BE" dirty="0"/>
              <a:t>https://www.allesovergedrag.nl/2016/05/30/de-leerkuil/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2734D4B-BF50-174E-BD7C-6466900C9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835" y="1032722"/>
            <a:ext cx="4055165" cy="5825277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B387E24-3741-B144-838D-19F5DC384FFB}"/>
              </a:ext>
            </a:extLst>
          </p:cNvPr>
          <p:cNvSpPr txBox="1"/>
          <p:nvPr/>
        </p:nvSpPr>
        <p:spPr>
          <a:xfrm>
            <a:off x="1546167" y="1961804"/>
            <a:ext cx="45498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BE" b="1" dirty="0"/>
              <a:t>Feedback collega’s/ coach:</a:t>
            </a:r>
          </a:p>
          <a:p>
            <a:pPr lvl="0"/>
            <a:endParaRPr lang="nl-BE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BE" dirty="0"/>
              <a:t>Wat waardeer je in deze leerweg?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BE" dirty="0"/>
              <a:t>Wat kan je collega motiveren om door te zetten, om hiermee verder te gaan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BE" dirty="0"/>
              <a:t>Als jij of anderen deze weg ook willen gaan, wie of wat heb je dan nodig?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43601285"/>
      </p:ext>
    </p:extLst>
  </p:cSld>
  <p:clrMapOvr>
    <a:masterClrMapping/>
  </p:clrMapOvr>
</p:sld>
</file>

<file path=ppt/theme/theme1.xml><?xml version="1.0" encoding="utf-8"?>
<a:theme xmlns:a="http://schemas.openxmlformats.org/drawingml/2006/main" name="Potential_sjabloonNieuw">
  <a:themeElements>
    <a:clrScheme name="Potential - Nieuw">
      <a:dk1>
        <a:sysClr val="windowText" lastClr="000000"/>
      </a:dk1>
      <a:lt1>
        <a:sysClr val="window" lastClr="FFFFFF"/>
      </a:lt1>
      <a:dk2>
        <a:srgbClr val="5CD5B0"/>
      </a:dk2>
      <a:lt2>
        <a:srgbClr val="D4F6E8"/>
      </a:lt2>
      <a:accent1>
        <a:srgbClr val="FC7F7A"/>
      </a:accent1>
      <a:accent2>
        <a:srgbClr val="FAD2C8"/>
      </a:accent2>
      <a:accent3>
        <a:srgbClr val="8ECEDD"/>
      </a:accent3>
      <a:accent4>
        <a:srgbClr val="C8E6ED"/>
      </a:accent4>
      <a:accent5>
        <a:srgbClr val="FFD56C"/>
      </a:accent5>
      <a:accent6>
        <a:srgbClr val="FFE4AE"/>
      </a:accent6>
      <a:hlink>
        <a:srgbClr val="3F3F3F"/>
      </a:hlink>
      <a:folHlink>
        <a:srgbClr val="7F7F7F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1B9F7173-06FD-4239-A842-30362CC0399B}" vid="{CBDC0F52-0C59-48D4-BA45-32EBDB1B077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F546402C1B6848AAEAB9054195BBCD" ma:contentTypeVersion="11" ma:contentTypeDescription="Een nieuw document maken." ma:contentTypeScope="" ma:versionID="3a4a90d7decd9e6590428d66c23d1da8">
  <xsd:schema xmlns:xsd="http://www.w3.org/2001/XMLSchema" xmlns:xs="http://www.w3.org/2001/XMLSchema" xmlns:p="http://schemas.microsoft.com/office/2006/metadata/properties" xmlns:ns3="f12e873b-751b-42f8-a191-167fe4f33b1c" xmlns:ns4="89d96fb2-318b-4996-8e2d-29208574d168" targetNamespace="http://schemas.microsoft.com/office/2006/metadata/properties" ma:root="true" ma:fieldsID="c8f842bf729b607b0b6937aea0ae483c" ns3:_="" ns4:_="">
    <xsd:import namespace="f12e873b-751b-42f8-a191-167fe4f33b1c"/>
    <xsd:import namespace="89d96fb2-318b-4996-8e2d-29208574d16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e873b-751b-42f8-a191-167fe4f33b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96fb2-318b-4996-8e2d-29208574d16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EFB75E-5DD4-4B2A-BFEE-2701B6CC7861}">
  <ds:schemaRefs>
    <ds:schemaRef ds:uri="89d96fb2-318b-4996-8e2d-29208574d168"/>
    <ds:schemaRef ds:uri="f12e873b-751b-42f8-a191-167fe4f33b1c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E5C2A08-5CA9-4A72-B043-31C3A9282F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445C18-7CF8-4739-B4E9-8B0449D7D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2e873b-751b-42f8-a191-167fe4f33b1c"/>
    <ds:schemaRef ds:uri="89d96fb2-318b-4996-8e2d-29208574d1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Potential_sjabloonNieuw</Template>
  <TotalTime>13037</TotalTime>
  <Words>567</Words>
  <Application>Microsoft Office PowerPoint</Application>
  <PresentationFormat>Breedbeeld</PresentationFormat>
  <Paragraphs>120</Paragraphs>
  <Slides>17</Slides>
  <Notes>15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Poiret One</vt:lpstr>
      <vt:lpstr>Roboto</vt:lpstr>
      <vt:lpstr>rone</vt:lpstr>
      <vt:lpstr>Wingdings</vt:lpstr>
      <vt:lpstr>Potential_sjabloonNieuw</vt:lpstr>
      <vt:lpstr> Verdieping en verbreding</vt:lpstr>
      <vt:lpstr>PowerPoint-presentatie</vt:lpstr>
      <vt:lpstr>Professionaliseringstraject voor leerkrachten</vt:lpstr>
      <vt:lpstr>Doelen</vt:lpstr>
      <vt:lpstr>Multifocale lenzen: wat leerde ik en wat betekent dat voor onze school?</vt:lpstr>
      <vt:lpstr>Competenties in het vizier: samen groeien in competenties gericht op inclusieve leeromgevingen… </vt:lpstr>
      <vt:lpstr>Competenties in het vizier:  waarderend onderzoek</vt:lpstr>
      <vt:lpstr>Multifocale lenzen: wat leerde ik en wat betekent dat voor onze school?</vt:lpstr>
      <vt:lpstr>Multifocale lenzen: deelronde</vt:lpstr>
      <vt:lpstr>Multifocale lenzen: wat leerde ik en wat betekent dat voor onze school?</vt:lpstr>
      <vt:lpstr>Aanknopen bij vorige bijeenkomsten</vt:lpstr>
      <vt:lpstr>PowerPoint-presentatie</vt:lpstr>
      <vt:lpstr>PowerPoint-presentatie</vt:lpstr>
      <vt:lpstr>PowerPoint-presentatie</vt:lpstr>
      <vt:lpstr>PowerPoint-presentatie</vt:lpstr>
      <vt:lpstr>Doelen bereikt?</vt:lpstr>
      <vt:lpstr>   Bedankt!</vt:lpstr>
    </vt:vector>
  </TitlesOfParts>
  <Company>UGent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Iris Roose</dc:creator>
  <cp:lastModifiedBy>inge vandeputte</cp:lastModifiedBy>
  <cp:revision>989</cp:revision>
  <dcterms:created xsi:type="dcterms:W3CDTF">2016-06-06T07:07:10Z</dcterms:created>
  <dcterms:modified xsi:type="dcterms:W3CDTF">2019-11-24T11:47:57Z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0x0101006BF546402C1B6848AAEAB9054195BBCD</vt:lpwstr>
  </property>
</Properties>
</file>