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4"/>
  </p:notesMasterIdLst>
  <p:sldIdLst>
    <p:sldId id="257" r:id="rId5"/>
    <p:sldId id="284" r:id="rId6"/>
    <p:sldId id="261" r:id="rId7"/>
    <p:sldId id="286" r:id="rId8"/>
    <p:sldId id="287" r:id="rId9"/>
    <p:sldId id="288" r:id="rId10"/>
    <p:sldId id="266"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13" r:id="rId24"/>
    <p:sldId id="301" r:id="rId25"/>
    <p:sldId id="302" r:id="rId26"/>
    <p:sldId id="303" r:id="rId27"/>
    <p:sldId id="304" r:id="rId28"/>
    <p:sldId id="305" r:id="rId29"/>
    <p:sldId id="314" r:id="rId30"/>
    <p:sldId id="306" r:id="rId31"/>
    <p:sldId id="307" r:id="rId32"/>
    <p:sldId id="308" r:id="rId33"/>
    <p:sldId id="315" r:id="rId34"/>
    <p:sldId id="309" r:id="rId35"/>
    <p:sldId id="310" r:id="rId36"/>
    <p:sldId id="311" r:id="rId37"/>
    <p:sldId id="312" r:id="rId38"/>
    <p:sldId id="318" r:id="rId39"/>
    <p:sldId id="280" r:id="rId40"/>
    <p:sldId id="281" r:id="rId41"/>
    <p:sldId id="282" r:id="rId42"/>
    <p:sldId id="319" r:id="rId4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95"/>
    <a:srgbClr val="B4B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82723" autoAdjust="0"/>
  </p:normalViewPr>
  <p:slideViewPr>
    <p:cSldViewPr snapToGrid="0">
      <p:cViewPr varScale="1">
        <p:scale>
          <a:sx n="55" d="100"/>
          <a:sy n="55" d="100"/>
        </p:scale>
        <p:origin x="11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C1327-7514-0C40-82B7-AF8B8196F708}" type="datetimeFigureOut">
              <a:rPr lang="nl-NL" smtClean="0"/>
              <a:t>25-11-2019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2B574-22C9-FF4B-B250-70A568D8B371}" type="slidenum">
              <a:rPr lang="nl-NL" smtClean="0"/>
              <a:t>‹nr.›</a:t>
            </a:fld>
            <a:endParaRPr lang="nl-NL"/>
          </a:p>
        </p:txBody>
      </p:sp>
    </p:spTree>
    <p:extLst>
      <p:ext uri="{BB962C8B-B14F-4D97-AF65-F5344CB8AC3E}">
        <p14:creationId xmlns:p14="http://schemas.microsoft.com/office/powerpoint/2010/main" val="2061345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meo.com/30721966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a:t>
            </a:fld>
            <a:endParaRPr lang="nl-BE"/>
          </a:p>
        </p:txBody>
      </p:sp>
    </p:spTree>
    <p:extLst>
      <p:ext uri="{BB962C8B-B14F-4D97-AF65-F5344CB8AC3E}">
        <p14:creationId xmlns:p14="http://schemas.microsoft.com/office/powerpoint/2010/main" val="170751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gaan kort in op de keuzes van de regisseur. Deze keuzes bepalen hoe de kijker wordt meegenomen in het verhaal en zeggen iets over hoe er naar diversiteit wordt gekeken. </a:t>
            </a:r>
          </a:p>
          <a:p>
            <a:endParaRPr lang="nl-BE" sz="1200" b="1" u="sng" kern="1200" dirty="0">
              <a:solidFill>
                <a:schemeClr val="tx1"/>
              </a:solidFill>
              <a:effectLst/>
              <a:latin typeface="+mn-lt"/>
              <a:ea typeface="+mn-ea"/>
              <a:cs typeface="+mn-cs"/>
            </a:endParaRPr>
          </a:p>
          <a:p>
            <a:r>
              <a:rPr lang="nl-BE" sz="1200" b="1" u="sng" kern="1200" dirty="0">
                <a:solidFill>
                  <a:schemeClr val="tx1"/>
                </a:solidFill>
                <a:effectLst/>
                <a:latin typeface="+mn-lt"/>
                <a:ea typeface="+mn-ea"/>
                <a:cs typeface="+mn-cs"/>
              </a:rPr>
              <a:t>Zwart – wit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De film is zwart/ wit gefilmd. Dit is een heel bewuste keuze want als het gaat over diversiteit zijn we vaak op zoek naar de uitzondering, het individuele kind dat anders is dan de andere. Door de keuze van zwart/ wit  gaat iedereen op in het geheel en komt de focus terug op de gehele klaspraktijk, het gezinsleven. De context komt terug in beeld. </a:t>
            </a:r>
          </a:p>
          <a:p>
            <a:endParaRPr lang="nl-BE" sz="1200" kern="1200" dirty="0">
              <a:solidFill>
                <a:schemeClr val="tx1"/>
              </a:solidFill>
              <a:effectLst/>
              <a:latin typeface="+mn-lt"/>
              <a:ea typeface="+mn-ea"/>
              <a:cs typeface="+mn-cs"/>
            </a:endParaRPr>
          </a:p>
          <a:p>
            <a:r>
              <a:rPr lang="nl-BE" sz="1200" b="1" u="sng" kern="1200" dirty="0">
                <a:solidFill>
                  <a:schemeClr val="tx1"/>
                </a:solidFill>
                <a:effectLst/>
                <a:latin typeface="+mn-lt"/>
                <a:ea typeface="+mn-ea"/>
                <a:cs typeface="+mn-cs"/>
              </a:rPr>
              <a:t>Traagheid</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film nodigt uit om heel gedetailleerd te kijken.  Op het eerste zicht lijken sommige scenes niet zo speciaal of anders. Het zijn geen grote mirakels die er gebeuren in de klas of in de thuiscontext. Het zijn kleine zaken die vaak in de relatie liggen tussen mensen. Het gaat over hoe mensen tegen elkaar spreken, hoe de leerkracht het kind aanmoedigt, een </a:t>
            </a:r>
            <a:r>
              <a:rPr lang="nl-BE" sz="1200" kern="1200" dirty="0" err="1">
                <a:solidFill>
                  <a:schemeClr val="tx1"/>
                </a:solidFill>
                <a:effectLst/>
                <a:latin typeface="+mn-lt"/>
                <a:ea typeface="+mn-ea"/>
                <a:cs typeface="+mn-cs"/>
              </a:rPr>
              <a:t>jam-sessie</a:t>
            </a:r>
            <a:r>
              <a:rPr lang="nl-BE" sz="1200" kern="1200" dirty="0">
                <a:solidFill>
                  <a:schemeClr val="tx1"/>
                </a:solidFill>
                <a:effectLst/>
                <a:latin typeface="+mn-lt"/>
                <a:ea typeface="+mn-ea"/>
                <a:cs typeface="+mn-cs"/>
              </a:rPr>
              <a:t> tussen jongeren,… Door in te zoemen en tijd te nemen krijgen we de kans om goed en aandachtig te observeren. </a:t>
            </a:r>
          </a:p>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11</a:t>
            </a:fld>
            <a:endParaRPr lang="nl-BE"/>
          </a:p>
        </p:txBody>
      </p:sp>
    </p:spTree>
    <p:extLst>
      <p:ext uri="{BB962C8B-B14F-4D97-AF65-F5344CB8AC3E}">
        <p14:creationId xmlns:p14="http://schemas.microsoft.com/office/powerpoint/2010/main" val="185768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u="sng" dirty="0"/>
              <a:t>Diversiteit aan jongeren</a:t>
            </a:r>
          </a:p>
          <a:p>
            <a:endParaRPr lang="nl-BE" dirty="0"/>
          </a:p>
          <a:p>
            <a:r>
              <a:rPr lang="nl-BE" dirty="0"/>
              <a:t>De keuze is gemaakt om met vier verhalen, vier jongeren te werken. </a:t>
            </a:r>
          </a:p>
          <a:p>
            <a:endParaRPr lang="nl-BE" dirty="0"/>
          </a:p>
          <a:p>
            <a:r>
              <a:rPr lang="nl-BE" dirty="0"/>
              <a:t>Diversiteit komt in zijn breedheid naar voor: </a:t>
            </a:r>
          </a:p>
          <a:p>
            <a:pPr marL="171450" indent="-171450">
              <a:buFontTx/>
              <a:buChar char="-"/>
            </a:pPr>
            <a:r>
              <a:rPr lang="nl-BE" dirty="0"/>
              <a:t>Er is verschil in leeftijd </a:t>
            </a:r>
          </a:p>
          <a:p>
            <a:pPr marL="171450" indent="-171450">
              <a:buFontTx/>
              <a:buChar char="-"/>
            </a:pPr>
            <a:r>
              <a:rPr lang="nl-BE" dirty="0"/>
              <a:t>Er is verschil in gender </a:t>
            </a:r>
          </a:p>
          <a:p>
            <a:pPr marL="171450" indent="-171450">
              <a:buFontTx/>
              <a:buChar char="-"/>
            </a:pPr>
            <a:r>
              <a:rPr lang="nl-BE" dirty="0"/>
              <a:t>Er is verschil in ondersteuningsnoden </a:t>
            </a:r>
          </a:p>
          <a:p>
            <a:pPr marL="171450" indent="-171450">
              <a:buFontTx/>
              <a:buChar char="-"/>
            </a:pPr>
            <a:r>
              <a:rPr lang="nl-BE" dirty="0"/>
              <a:t>Er is verschil in onderwijsniveaus </a:t>
            </a:r>
          </a:p>
          <a:p>
            <a:pPr marL="171450" indent="-171450">
              <a:buFontTx/>
              <a:buChar char="-"/>
            </a:pPr>
            <a:r>
              <a:rPr lang="nl-BE" dirty="0"/>
              <a:t>Er is verschil in sociaal economische status</a:t>
            </a:r>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12</a:t>
            </a:fld>
            <a:endParaRPr lang="nl-BE"/>
          </a:p>
        </p:txBody>
      </p:sp>
    </p:spTree>
    <p:extLst>
      <p:ext uri="{BB962C8B-B14F-4D97-AF65-F5344CB8AC3E}">
        <p14:creationId xmlns:p14="http://schemas.microsoft.com/office/powerpoint/2010/main" val="262886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b="1" u="sng" kern="1200" dirty="0">
                <a:solidFill>
                  <a:schemeClr val="tx1"/>
                </a:solidFill>
                <a:effectLst/>
                <a:latin typeface="+mn-lt"/>
                <a:ea typeface="+mn-ea"/>
                <a:cs typeface="+mn-cs"/>
              </a:rPr>
              <a:t>Ouders en thuiscontext</a:t>
            </a:r>
          </a:p>
          <a:p>
            <a:pPr lvl="0"/>
            <a:endParaRPr lang="nl-BE" sz="1200" b="1" u="sng"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Er is ook aandacht voor ouders en de thuiscontext van kinderen.  </a:t>
            </a:r>
          </a:p>
          <a:p>
            <a:pPr lvl="0"/>
            <a:r>
              <a:rPr lang="nl-BE" sz="1200" kern="1200" dirty="0">
                <a:solidFill>
                  <a:schemeClr val="tx1"/>
                </a:solidFill>
                <a:effectLst/>
                <a:latin typeface="+mn-lt"/>
                <a:ea typeface="+mn-ea"/>
                <a:cs typeface="+mn-cs"/>
              </a:rPr>
              <a:t>Het is van belang om de verbinding met thuis te blijven zien. Kinderen hun dag start niet om 8.30 aan de schoolpoort, er gebeurt veel – er voor en er na…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Tijdens het filmproces is er veel aandacht voor ‘ethiek’ geweest. Hierdoor is de keuze gemaakt om de labels of de ondersteuningsnoden van de jongeren niet te benoemen (enkel wanneer zij dit zelf vermelden).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Je kan merken dat de regisseur een hechte band heeft opgebouwd met de ouders, gezinnen, leerkrachten,… ze geven ons een inkijk in hun </a:t>
            </a:r>
            <a:r>
              <a:rPr lang="nl-BE" sz="1200" kern="1200" dirty="0" err="1">
                <a:solidFill>
                  <a:schemeClr val="tx1"/>
                </a:solidFill>
                <a:effectLst/>
                <a:latin typeface="+mn-lt"/>
                <a:ea typeface="+mn-ea"/>
                <a:cs typeface="+mn-cs"/>
              </a:rPr>
              <a:t>prive</a:t>
            </a:r>
            <a:r>
              <a:rPr lang="nl-BE" sz="1200" kern="1200" dirty="0">
                <a:solidFill>
                  <a:schemeClr val="tx1"/>
                </a:solidFill>
                <a:effectLst/>
                <a:latin typeface="+mn-lt"/>
                <a:ea typeface="+mn-ea"/>
                <a:cs typeface="+mn-cs"/>
              </a:rPr>
              <a:t> ruimte/ leven… we vragen dan ook om hier met het nodige respect naar te kijken. </a:t>
            </a:r>
          </a:p>
          <a:p>
            <a:pPr lvl="0"/>
            <a:endParaRPr lang="nl-BE"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We nodigen je vooral uit om te luisteren en het met alle openheid te ontvangen. De film toont de verhalen van deze vier kinderen/ jongeren en laat zien hoe inclusie werkt in onze Vlaamse context. </a:t>
            </a:r>
          </a:p>
          <a:p>
            <a:pPr lvl="0"/>
            <a:endParaRPr lang="nl-BE" sz="1200" kern="1200" dirty="0">
              <a:solidFill>
                <a:schemeClr val="tx1"/>
              </a:solidFill>
              <a:effectLst/>
              <a:latin typeface="+mn-lt"/>
              <a:ea typeface="+mn-ea"/>
              <a:cs typeface="+mn-cs"/>
            </a:endParaRPr>
          </a:p>
          <a:p>
            <a:pPr lvl="0"/>
            <a:r>
              <a:rPr lang="nl-BE" sz="1200" b="1" u="sng" kern="1200" dirty="0">
                <a:solidFill>
                  <a:schemeClr val="tx1"/>
                </a:solidFill>
                <a:effectLst/>
                <a:latin typeface="+mn-lt"/>
                <a:ea typeface="+mn-ea"/>
                <a:cs typeface="+mn-cs"/>
              </a:rPr>
              <a:t>Voor de begeleider</a:t>
            </a:r>
          </a:p>
          <a:p>
            <a:pPr lvl="0"/>
            <a:r>
              <a:rPr lang="nl-BE" sz="1200" b="1" kern="1200" dirty="0">
                <a:solidFill>
                  <a:schemeClr val="tx1"/>
                </a:solidFill>
                <a:effectLst/>
                <a:latin typeface="+mn-lt"/>
                <a:ea typeface="+mn-ea"/>
                <a:cs typeface="+mn-cs"/>
              </a:rPr>
              <a:t>Keuze fragmenten: </a:t>
            </a:r>
          </a:p>
          <a:p>
            <a:pPr lvl="0"/>
            <a:r>
              <a:rPr lang="nl-BE" sz="1200" kern="1200" dirty="0">
                <a:solidFill>
                  <a:schemeClr val="tx1"/>
                </a:solidFill>
                <a:effectLst/>
                <a:latin typeface="+mn-lt"/>
                <a:ea typeface="+mn-ea"/>
                <a:cs typeface="+mn-cs"/>
              </a:rPr>
              <a:t>We moedigen aan om met de vier fragmenten (Rosie, Sami, </a:t>
            </a:r>
            <a:r>
              <a:rPr lang="nl-BE" sz="1200" kern="1200" dirty="0" err="1">
                <a:solidFill>
                  <a:schemeClr val="tx1"/>
                </a:solidFill>
                <a:effectLst/>
                <a:latin typeface="+mn-lt"/>
                <a:ea typeface="+mn-ea"/>
                <a:cs typeface="+mn-cs"/>
              </a:rPr>
              <a:t>Irakli</a:t>
            </a:r>
            <a:r>
              <a:rPr lang="nl-BE" sz="1200" kern="1200" dirty="0">
                <a:solidFill>
                  <a:schemeClr val="tx1"/>
                </a:solidFill>
                <a:effectLst/>
                <a:latin typeface="+mn-lt"/>
                <a:ea typeface="+mn-ea"/>
                <a:cs typeface="+mn-cs"/>
              </a:rPr>
              <a:t>, Nathan) aan de slag te gaan. Een variatie in beelden maakt dat andere zaken opvallen, of dat je nadenkt over hoe het er op een later moment kan toegaan, of wat er wel of niet mogelijk is als er ondersteuning aanwezig is etc. </a:t>
            </a:r>
          </a:p>
          <a:p>
            <a:pPr lvl="0"/>
            <a:endParaRPr lang="nl-BE" sz="120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Selectie scene:</a:t>
            </a:r>
          </a:p>
          <a:p>
            <a:r>
              <a:rPr lang="nl-BE" sz="1200" b="0" i="0" kern="1200" dirty="0">
                <a:solidFill>
                  <a:schemeClr val="tx1"/>
                </a:solidFill>
                <a:effectLst/>
                <a:latin typeface="+mn-lt"/>
                <a:ea typeface="+mn-ea"/>
                <a:cs typeface="+mn-cs"/>
              </a:rPr>
              <a:t>Rosie: 30:37- 40:00</a:t>
            </a:r>
          </a:p>
          <a:p>
            <a:r>
              <a:rPr lang="nl-BE" sz="1200" b="0" i="0" kern="1200" dirty="0">
                <a:solidFill>
                  <a:schemeClr val="tx1"/>
                </a:solidFill>
                <a:effectLst/>
                <a:latin typeface="+mn-lt"/>
                <a:ea typeface="+mn-ea"/>
                <a:cs typeface="+mn-cs"/>
              </a:rPr>
              <a:t>Sami: 22:09 -  28-26 dan nog een stukje uit de klas: 1: 07 -einde film</a:t>
            </a:r>
          </a:p>
          <a:p>
            <a:r>
              <a:rPr lang="nl-BE" sz="1200" b="0" i="0" kern="1200" dirty="0" err="1">
                <a:solidFill>
                  <a:schemeClr val="tx1"/>
                </a:solidFill>
                <a:effectLst/>
                <a:latin typeface="+mn-lt"/>
                <a:ea typeface="+mn-ea"/>
                <a:cs typeface="+mn-cs"/>
              </a:rPr>
              <a:t>Irakli</a:t>
            </a:r>
            <a:r>
              <a:rPr lang="nl-BE" sz="1200" b="0" i="0" kern="1200" dirty="0">
                <a:solidFill>
                  <a:schemeClr val="tx1"/>
                </a:solidFill>
                <a:effectLst/>
                <a:latin typeface="+mn-lt"/>
                <a:ea typeface="+mn-ea"/>
                <a:cs typeface="+mn-cs"/>
              </a:rPr>
              <a:t> : 43:28- 47: 18 en dan nog een laatste stukje gesprek ouder 1:03- 1: 06</a:t>
            </a:r>
          </a:p>
          <a:p>
            <a:r>
              <a:rPr lang="nl-BE" sz="1200" b="0" i="0" kern="1200" dirty="0">
                <a:solidFill>
                  <a:schemeClr val="tx1"/>
                </a:solidFill>
                <a:effectLst/>
                <a:latin typeface="+mn-lt"/>
                <a:ea typeface="+mn-ea"/>
                <a:cs typeface="+mn-cs"/>
              </a:rPr>
              <a:t>Nathan: 47:42- 51:08</a:t>
            </a:r>
          </a:p>
          <a:p>
            <a:endParaRPr lang="nl-B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dirty="0">
                <a:solidFill>
                  <a:schemeClr val="tx1"/>
                </a:solidFill>
                <a:effectLst/>
                <a:latin typeface="+mn-lt"/>
                <a:ea typeface="+mn-ea"/>
                <a:cs typeface="+mn-cs"/>
              </a:rPr>
              <a:t>Een mogelijkheid is dat je eerst de trailer bekijkt – zo heb je een beeld van de vier kinderen die aan bod komen.  </a:t>
            </a:r>
            <a:r>
              <a:rPr lang="nl-BE" sz="1200" b="0" i="0" kern="1200" dirty="0">
                <a:solidFill>
                  <a:schemeClr val="tx1"/>
                </a:solidFill>
                <a:effectLst/>
                <a:latin typeface="+mn-lt"/>
                <a:ea typeface="+mn-ea"/>
                <a:cs typeface="+mn-cs"/>
                <a:hlinkClick r:id="rId3"/>
              </a:rPr>
              <a:t>https://vimeo.com/307219668</a:t>
            </a:r>
            <a:r>
              <a:rPr lang="nl-BE"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dirty="0">
                <a:solidFill>
                  <a:schemeClr val="tx1"/>
                </a:solidFill>
                <a:effectLst/>
                <a:latin typeface="+mn-lt"/>
                <a:ea typeface="+mn-ea"/>
                <a:cs typeface="+mn-cs"/>
              </a:rPr>
              <a:t>Daarna laat je telkens per kind een selectie van beelden zien – zie minuten. (Niet allemaal samen dat vraagt veel observatie vermogen. Het is van belang om het gefaseerd te doen).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dirty="0">
                <a:solidFill>
                  <a:schemeClr val="tx1"/>
                </a:solidFill>
                <a:effectLst/>
                <a:latin typeface="+mn-lt"/>
                <a:ea typeface="+mn-ea"/>
                <a:cs typeface="+mn-cs"/>
              </a:rPr>
              <a:t>Daarna wordt er in een kleine groepjes gewerkt rond een aantal vragen, waarbij we eerst nog </a:t>
            </a:r>
            <a:r>
              <a:rPr lang="nl-BE" sz="1200" b="0" i="0" kern="1200" dirty="0" err="1">
                <a:solidFill>
                  <a:schemeClr val="tx1"/>
                </a:solidFill>
                <a:effectLst/>
                <a:latin typeface="+mn-lt"/>
                <a:ea typeface="+mn-ea"/>
                <a:cs typeface="+mn-cs"/>
              </a:rPr>
              <a:t>inzoemen</a:t>
            </a:r>
            <a:r>
              <a:rPr lang="nl-BE" sz="1200" b="0" i="0" kern="1200" dirty="0">
                <a:solidFill>
                  <a:schemeClr val="tx1"/>
                </a:solidFill>
                <a:effectLst/>
                <a:latin typeface="+mn-lt"/>
                <a:ea typeface="+mn-ea"/>
                <a:cs typeface="+mn-cs"/>
              </a:rPr>
              <a:t> op de situaties en sterk observeren en daarna de link leggen het eigen handelen/ eigen professionaliteit. </a:t>
            </a:r>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r>
              <a:rPr lang="nl-BE" sz="1200" b="1" u="sng" kern="1200" dirty="0">
                <a:solidFill>
                  <a:schemeClr val="tx1"/>
                </a:solidFill>
                <a:effectLst/>
                <a:latin typeface="+mn-lt"/>
                <a:ea typeface="+mn-ea"/>
                <a:cs typeface="+mn-cs"/>
              </a:rPr>
              <a:t>Weerstand</a:t>
            </a:r>
          </a:p>
          <a:p>
            <a:pPr lvl="0"/>
            <a:endParaRPr lang="nl-BE" sz="1200" b="1" u="sng"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Soms ervaren leerkrachten weerstand om de korte fragmenten te bespreken. Het is daarbij belangrijk om te benadrukken, dat het klopt dat je niet over alle informatie beschikt maar dit geldt ook wanneer kinderen later instromen, of bij het begin van het schooljaar. In plaats van dit als een obstakel te zien- nodigt het uit om goed te kijken en na te denken over onze uitspraken. Wat zien we, wat weten we, wat vermoeden we enz. Het bekijken en bespreken van de fragmenten heeft als doel om dialoog te bekomen.</a:t>
            </a:r>
          </a:p>
          <a:p>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endParaRPr lang="nl-BE" sz="1200" b="0" i="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marL="171450" indent="-171450">
              <a:buFontTx/>
              <a:buChar char="-"/>
            </a:pPr>
            <a:endParaRPr lang="nl-BE" dirty="0"/>
          </a:p>
          <a:p>
            <a:pPr lvl="0"/>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13</a:t>
            </a:fld>
            <a:endParaRPr lang="nl-BE"/>
          </a:p>
        </p:txBody>
      </p:sp>
    </p:spTree>
    <p:extLst>
      <p:ext uri="{BB962C8B-B14F-4D97-AF65-F5344CB8AC3E}">
        <p14:creationId xmlns:p14="http://schemas.microsoft.com/office/powerpoint/2010/main" val="115872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u="sng" kern="1200" dirty="0">
                <a:solidFill>
                  <a:schemeClr val="tx1"/>
                </a:solidFill>
                <a:effectLst/>
                <a:latin typeface="+mn-lt"/>
                <a:ea typeface="+mn-ea"/>
                <a:cs typeface="+mn-cs"/>
              </a:rPr>
              <a:t>Begeleider</a:t>
            </a:r>
          </a:p>
          <a:p>
            <a:r>
              <a:rPr lang="nl-BE" sz="1200" kern="1200" dirty="0">
                <a:solidFill>
                  <a:schemeClr val="tx1"/>
                </a:solidFill>
                <a:effectLst/>
                <a:latin typeface="+mn-lt"/>
                <a:ea typeface="+mn-ea"/>
                <a:cs typeface="+mn-cs"/>
              </a:rPr>
              <a:t>Na  het bekijken van de film, laat je eerst de bedenkingen en eerste gedachten toe. Vanuit het inspirerend coachen vinden we het belangrijk </a:t>
            </a:r>
            <a:r>
              <a:rPr lang="nl-BE" sz="1200" b="0" kern="1200" dirty="0">
                <a:solidFill>
                  <a:schemeClr val="tx1"/>
                </a:solidFill>
                <a:effectLst/>
                <a:latin typeface="+mn-lt"/>
                <a:ea typeface="+mn-ea"/>
                <a:cs typeface="+mn-cs"/>
              </a:rPr>
              <a:t>om ruimte te laten voor gevoelens. Laat bestaan wat terugkomt. Je kan als begeleider vooral aandacht schenken aan de boodschap en/of vragen samen te vatten. Het </a:t>
            </a:r>
            <a:r>
              <a:rPr lang="nl-BE" sz="1200" kern="1200" dirty="0">
                <a:solidFill>
                  <a:schemeClr val="tx1"/>
                </a:solidFill>
                <a:effectLst/>
                <a:latin typeface="+mn-lt"/>
                <a:ea typeface="+mn-ea"/>
                <a:cs typeface="+mn-cs"/>
              </a:rPr>
              <a:t>is van belang om te benadrukken dat er geen foute vragen of antwoorden zijn. </a:t>
            </a:r>
          </a:p>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Laat de</a:t>
            </a:r>
            <a:r>
              <a:rPr lang="nl-BE" sz="1200" kern="1200" baseline="0" dirty="0">
                <a:solidFill>
                  <a:schemeClr val="tx1"/>
                </a:solidFill>
                <a:effectLst/>
                <a:latin typeface="+mn-lt"/>
                <a:ea typeface="+mn-ea"/>
                <a:cs typeface="+mn-cs"/>
              </a:rPr>
              <a:t> studenten</a:t>
            </a:r>
            <a:r>
              <a:rPr lang="nl-BE" sz="1200" kern="1200" dirty="0">
                <a:solidFill>
                  <a:schemeClr val="tx1"/>
                </a:solidFill>
                <a:effectLst/>
                <a:latin typeface="+mn-lt"/>
                <a:ea typeface="+mn-ea"/>
                <a:cs typeface="+mn-cs"/>
              </a:rPr>
              <a:t> 5 min. individueel noteren en daarna uitwisselen in kleine/ grote groep (afhankelijk van de veiligheid binnen de groep). </a:t>
            </a:r>
          </a:p>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14</a:t>
            </a:fld>
            <a:endParaRPr lang="nl-BE"/>
          </a:p>
        </p:txBody>
      </p:sp>
    </p:spTree>
    <p:extLst>
      <p:ext uri="{BB962C8B-B14F-4D97-AF65-F5344CB8AC3E}">
        <p14:creationId xmlns:p14="http://schemas.microsoft.com/office/powerpoint/2010/main" val="212429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u="none" kern="1200" dirty="0">
                <a:solidFill>
                  <a:schemeClr val="tx1"/>
                </a:solidFill>
                <a:effectLst/>
                <a:latin typeface="+mn-lt"/>
                <a:ea typeface="+mn-ea"/>
                <a:cs typeface="+mn-cs"/>
              </a:rPr>
              <a:t>We oefenen ons observatie en inlevingsvermogen aan de hand van een aantal vragen. We gaan eerst nog wat dieper het perspectief van de jongere innemen, daarna van de leerkracht en tenslotte van de ouders (wanneer zij in beeld komen). Daarna verbreden we ons perspectief en staan stil bij de gehele situatie/ context. Wat vinden we daar sterk aan en waar liggen nog uitdagen? Daarna staan we stil bij ons eigen handelen. </a:t>
            </a:r>
          </a:p>
          <a:p>
            <a:r>
              <a:rPr lang="nl-BE" sz="1200" b="0" u="none" kern="1200" dirty="0">
                <a:solidFill>
                  <a:schemeClr val="tx1"/>
                </a:solidFill>
                <a:effectLst/>
                <a:latin typeface="+mn-lt"/>
                <a:ea typeface="+mn-ea"/>
                <a:cs typeface="+mn-cs"/>
              </a:rPr>
              <a:t>Iedere jongeren is ook gekoppeld aan een thema- dat samenhangt met inclusief onderwijs. </a:t>
            </a:r>
          </a:p>
          <a:p>
            <a:endParaRPr lang="nl-BE" sz="1200" b="0" u="none" kern="1200" dirty="0">
              <a:solidFill>
                <a:schemeClr val="tx1"/>
              </a:solidFill>
              <a:effectLst/>
              <a:latin typeface="+mn-lt"/>
              <a:ea typeface="+mn-ea"/>
              <a:cs typeface="+mn-cs"/>
            </a:endParaRPr>
          </a:p>
          <a:p>
            <a:r>
              <a:rPr lang="nl-BE" sz="1200" b="1" u="sng" kern="1200" dirty="0">
                <a:solidFill>
                  <a:schemeClr val="tx1"/>
                </a:solidFill>
                <a:effectLst/>
                <a:latin typeface="+mn-lt"/>
                <a:ea typeface="+mn-ea"/>
                <a:cs typeface="+mn-cs"/>
              </a:rPr>
              <a:t>Voor de begeleider</a:t>
            </a:r>
          </a:p>
          <a:p>
            <a:endParaRPr lang="nl-BE" sz="1200" b="1" u="sng" kern="1200" dirty="0">
              <a:solidFill>
                <a:schemeClr val="tx1"/>
              </a:solidFill>
              <a:effectLst/>
              <a:latin typeface="+mn-lt"/>
              <a:ea typeface="+mn-ea"/>
              <a:cs typeface="+mn-cs"/>
            </a:endParaRPr>
          </a:p>
          <a:p>
            <a:r>
              <a:rPr lang="nl-BE" sz="1200" b="0" u="sng" kern="1200" dirty="0">
                <a:solidFill>
                  <a:schemeClr val="tx1"/>
                </a:solidFill>
                <a:effectLst/>
                <a:latin typeface="+mn-lt"/>
                <a:ea typeface="+mn-ea"/>
                <a:cs typeface="+mn-cs"/>
              </a:rPr>
              <a:t>Bespreken van de fragmenten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Best in groepjes werken zodat er veel uitwisseling kan zijn.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-We oefenen eerst het observatievermogen en inleefvermogen van de leerkrachten. Het is van belang om hen te verplichten in eerste instantie bij de beelden te blijven. Leerkrachten zijn geneigd om vlug naar hun eigen ervaringen te gaan, de kinderen in hun klas- waarbij ze dan gemakkelijk naar die ene uitzondering gaan.  </a:t>
            </a:r>
          </a:p>
          <a:p>
            <a:r>
              <a:rPr lang="nl-BE" sz="1200" kern="1200" dirty="0">
                <a:solidFill>
                  <a:schemeClr val="tx1"/>
                </a:solidFill>
                <a:effectLst/>
                <a:latin typeface="+mn-lt"/>
                <a:ea typeface="+mn-ea"/>
                <a:cs typeface="+mn-cs"/>
              </a:rPr>
              <a:t>Het is van belang om nog even bij het perspectief van het kind te blijven. </a:t>
            </a:r>
          </a:p>
          <a:p>
            <a:r>
              <a:rPr lang="nl-BE" sz="1200" kern="1200" dirty="0">
                <a:solidFill>
                  <a:schemeClr val="tx1"/>
                </a:solidFill>
                <a:effectLst/>
                <a:latin typeface="+mn-lt"/>
                <a:ea typeface="+mn-ea"/>
                <a:cs typeface="+mn-cs"/>
              </a:rPr>
              <a:t>Daarom stellen we vragen om eerst goed te observeren wat Rosie doet en hoe de wisselwerking met haar omgeving in elkaar zit (Hoe kijkt Rosie naar haar leerkracht/ klasgenoten? Wat betekent de leerkracht/ de klasgenoten voor haar?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Daarna gaan we over naar de leerkracht en staan we stil bij het perspectief van de leerkracht. We stellen de vragen om eerst te observeren wat de leerkracht allemaal doet. We willen hier de focus op wat de leerkracht allemaal doet, de talenten van de leerkracht- Leerkrachten zijn geneigd om te zien wat de leerkracht niet doet of moeilijk vindt.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Daarna gaan we over naar de ouders en staan we stil bij hun perspectief. We stellen vragen om te observeren wat de ouders allemaal denken? Welke twijfels zij hebben?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Daarna staat de groep stil bij context/ situatie van Rosie – hierbij hebben we oog voor wat er krachtig is en waar er nog kansen liggen.   </a:t>
            </a:r>
          </a:p>
          <a:p>
            <a:endParaRPr lang="nl-BE" sz="1200" kern="1200" dirty="0">
              <a:solidFill>
                <a:schemeClr val="tx1"/>
              </a:solidFill>
              <a:effectLst/>
              <a:latin typeface="+mn-lt"/>
              <a:ea typeface="+mn-ea"/>
              <a:cs typeface="+mn-cs"/>
            </a:endParaRPr>
          </a:p>
          <a:p>
            <a:pPr marL="171450" indent="-171450">
              <a:buFontTx/>
              <a:buChar char="-"/>
            </a:pPr>
            <a:r>
              <a:rPr lang="nl-BE" sz="1200" kern="1200" dirty="0">
                <a:solidFill>
                  <a:schemeClr val="tx1"/>
                </a:solidFill>
                <a:effectLst/>
                <a:latin typeface="+mn-lt"/>
                <a:ea typeface="+mn-ea"/>
                <a:cs typeface="+mn-cs"/>
              </a:rPr>
              <a:t>Ten slotte worden er acties bedacht, wat een leerkracht zou kunnen doen om de participatie van Rosie nog te versterken</a:t>
            </a:r>
          </a:p>
          <a:p>
            <a:pPr marL="0" indent="0">
              <a:buFontTx/>
              <a:buNone/>
            </a:pP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Na een 15 -tal minuten geeft de begeleider een seintje om terug te koppelen naar de gehele groep/ plenair.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15</a:t>
            </a:fld>
            <a:endParaRPr lang="nl-BE"/>
          </a:p>
        </p:txBody>
      </p:sp>
    </p:spTree>
    <p:extLst>
      <p:ext uri="{BB962C8B-B14F-4D97-AF65-F5344CB8AC3E}">
        <p14:creationId xmlns:p14="http://schemas.microsoft.com/office/powerpoint/2010/main" val="11899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19</a:t>
            </a:fld>
            <a:endParaRPr lang="nl-BE"/>
          </a:p>
        </p:txBody>
      </p:sp>
    </p:spTree>
    <p:extLst>
      <p:ext uri="{BB962C8B-B14F-4D97-AF65-F5344CB8AC3E}">
        <p14:creationId xmlns:p14="http://schemas.microsoft.com/office/powerpoint/2010/main" val="135698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Samenwerken met ouders geeft hetzelfde effect als kijken door een caleidoscoop. Het brengt andere perspectieven binnen. Er komen andere vragen, twijfels binnen waar we normaal niet bij stilstaan. Verschillende perspectieven brengen een rijkelijke dialoog op gang. </a:t>
            </a:r>
          </a:p>
          <a:p>
            <a:endParaRPr lang="nl-BE" dirty="0"/>
          </a:p>
          <a:p>
            <a:r>
              <a:rPr lang="nl-BE" dirty="0"/>
              <a:t>Kinderen, ouders, leraren, ondersteuners,… = door met verschillende betrokkenen samen te werken komen er andere perspectieven binnen. Bijvoorbeeld de twijfels van de ouders van Rosie of de overgang wel vlot gaat verlopen, Rosie die duidelijk aangeeft dat ze verder wil spelen,…</a:t>
            </a:r>
          </a:p>
          <a:p>
            <a:r>
              <a:rPr lang="nl-BE" dirty="0"/>
              <a:t>Inclusie, normalisatie, segregatie, …= binnen de school moeten er eindtermen en doelen gehaald worden – of in de kleuterklas willen we dat kinderen een knutselwerkje meenemen voor </a:t>
            </a:r>
            <a:r>
              <a:rPr lang="nl-BE" dirty="0" err="1"/>
              <a:t>moederdag</a:t>
            </a:r>
            <a:r>
              <a:rPr lang="nl-BE" dirty="0"/>
              <a:t>- door de druk komt het normalisatie principe </a:t>
            </a:r>
            <a:r>
              <a:rPr lang="nl-BE" dirty="0" err="1"/>
              <a:t>naarvoor</a:t>
            </a:r>
            <a:r>
              <a:rPr lang="nl-BE" dirty="0"/>
              <a:t>. Het hartje zal gemaakt worden – zonder veel ruimte voor Rosie haar inbreng of tempo te volgen. Hier moeten we ook mild in zijn, het zijn ook verwachtingen die naar leerkrachten leven. </a:t>
            </a:r>
          </a:p>
          <a:p>
            <a:r>
              <a:rPr lang="nl-BE" dirty="0"/>
              <a:t>Verantwoordelijkheden en posities… = verschillend – de ouders zijn continue persoon en eerste verantwoordelijk – het is belangrijk om hen mee te nemen in alle informatie en beslissingen, hoe moeilijk dat besprekingen ook kunnen zijn</a:t>
            </a:r>
          </a:p>
          <a:p>
            <a:r>
              <a:rPr lang="nl-BE" dirty="0"/>
              <a:t>Angst, twijfel, onzekerheden bij iedereen= niemand weet de antwoorden, zowel ouders als leerkrachten moeten dit kunnen geven- we weten niet hoe Rosie het zal doen in de volgende klasgroep….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20</a:t>
            </a:fld>
            <a:endParaRPr lang="nl-BE"/>
          </a:p>
        </p:txBody>
      </p:sp>
    </p:spTree>
    <p:extLst>
      <p:ext uri="{BB962C8B-B14F-4D97-AF65-F5344CB8AC3E}">
        <p14:creationId xmlns:p14="http://schemas.microsoft.com/office/powerpoint/2010/main" val="391877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24</a:t>
            </a:fld>
            <a:endParaRPr lang="nl-BE"/>
          </a:p>
        </p:txBody>
      </p:sp>
    </p:spTree>
    <p:extLst>
      <p:ext uri="{BB962C8B-B14F-4D97-AF65-F5344CB8AC3E}">
        <p14:creationId xmlns:p14="http://schemas.microsoft.com/office/powerpoint/2010/main" val="404021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Ondersteuningsbehoeften Positieve waarderen en benutten (vb. diversiteit ook brengt – samenwerking)</a:t>
            </a:r>
          </a:p>
          <a:p>
            <a:r>
              <a:rPr lang="nl-BE" dirty="0"/>
              <a:t>Kind een stem geven </a:t>
            </a:r>
          </a:p>
          <a:p>
            <a:r>
              <a:rPr lang="nl-BE" dirty="0"/>
              <a:t>Alle schakeringen van de diamant laten zien</a:t>
            </a:r>
          </a:p>
          <a:p>
            <a:endParaRPr lang="nl-BE" dirty="0"/>
          </a:p>
          <a:p>
            <a:pPr lvl="1"/>
            <a:r>
              <a:rPr lang="nl-BE" dirty="0"/>
              <a:t>Het vraagt openheid en onvoorwaardelijke geloof in veranderbaarheid</a:t>
            </a:r>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26</a:t>
            </a:fld>
            <a:endParaRPr lang="nl-BE"/>
          </a:p>
        </p:txBody>
      </p:sp>
    </p:spTree>
    <p:extLst>
      <p:ext uri="{BB962C8B-B14F-4D97-AF65-F5344CB8AC3E}">
        <p14:creationId xmlns:p14="http://schemas.microsoft.com/office/powerpoint/2010/main" val="3620865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ouders van </a:t>
            </a:r>
            <a:r>
              <a:rPr lang="nl-BE" dirty="0" err="1"/>
              <a:t>Irakli</a:t>
            </a:r>
            <a:r>
              <a:rPr lang="nl-BE" dirty="0"/>
              <a:t> hebben vaak ervaren dat ze als niet betrokken werden gezien. </a:t>
            </a:r>
          </a:p>
          <a:p>
            <a:r>
              <a:rPr lang="nl-BE" dirty="0"/>
              <a:t>Reden : </a:t>
            </a:r>
          </a:p>
          <a:p>
            <a:r>
              <a:rPr lang="nl-BE" dirty="0"/>
              <a:t>Taal is een </a:t>
            </a:r>
            <a:r>
              <a:rPr lang="nl-BE" dirty="0" err="1"/>
              <a:t>barriere</a:t>
            </a:r>
            <a:r>
              <a:rPr lang="nl-BE" dirty="0"/>
              <a:t> </a:t>
            </a:r>
          </a:p>
          <a:p>
            <a:r>
              <a:rPr lang="nl-BE" dirty="0"/>
              <a:t>Idee dat men dacht dat de ouders niet betrokken waren- ouders gingen er vanuit dat de school de expertise had. </a:t>
            </a:r>
          </a:p>
          <a:p>
            <a:r>
              <a:rPr lang="nl-BE" dirty="0"/>
              <a:t>Waarden verschillen – godsdienst is heel belangrijk voor de ouders, moeilijk om een plaats te geven op school </a:t>
            </a:r>
          </a:p>
          <a:p>
            <a:endParaRPr lang="nl-BE" dirty="0"/>
          </a:p>
          <a:p>
            <a:r>
              <a:rPr lang="nl-BE" dirty="0"/>
              <a:t>Dus misconceptie- het is dus heel belangrijk om betekenis te bevragen van de ouders … niet zomaar invullen </a:t>
            </a:r>
          </a:p>
          <a:p>
            <a:endParaRPr lang="nl-BE" dirty="0"/>
          </a:p>
          <a:p>
            <a:endParaRPr lang="nl-BE" dirty="0"/>
          </a:p>
          <a:p>
            <a:r>
              <a:rPr lang="nl-BE" dirty="0"/>
              <a:t>Schipperen tussen gerustheid en ongerustheid- veel vragen gaan daar over van ouders Hoe gaat het met mijn kind? Is het blij? Eet het zijn boterhammen? </a:t>
            </a:r>
          </a:p>
          <a:p>
            <a:r>
              <a:rPr lang="nl-BE" dirty="0"/>
              <a:t>Vragen rond zorg en ondersteuning (link gelijke kansen) – kan school meewerken aan gelijke kansen (is vaak een gesprek dat niet gevoerd wordt)</a:t>
            </a:r>
          </a:p>
          <a:p>
            <a:r>
              <a:rPr lang="nl-BE" dirty="0" err="1"/>
              <a:t>Educare</a:t>
            </a:r>
            <a:r>
              <a:rPr lang="nl-BE" dirty="0"/>
              <a:t> – zorg is leren en leren is zorg – scholen maken een onderscheid – een kunstmatige scheiding tegenwoordig. </a:t>
            </a:r>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30</a:t>
            </a:fld>
            <a:endParaRPr lang="nl-BE"/>
          </a:p>
        </p:txBody>
      </p:sp>
    </p:spTree>
    <p:extLst>
      <p:ext uri="{BB962C8B-B14F-4D97-AF65-F5344CB8AC3E}">
        <p14:creationId xmlns:p14="http://schemas.microsoft.com/office/powerpoint/2010/main" val="398819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duurt 3 uur, maar kan je aanpassen naar een kortere tijdsduur door het weglaten</a:t>
            </a:r>
            <a:r>
              <a:rPr lang="nl-NL" baseline="0" dirty="0"/>
              <a:t> van stellingen, of de uitwisseling bij de film in te korten. De werkvorm design studio lijkt ons heel relevant, maar kan eventueel ook korter worden gemaakt. Belangrijk is vooral dat er ingezet wordt op verscherping van de doelen. De opdracht is cruciaal. Er moet zeker voldoende tijd zijn om die grondig te overlopen met de studenten zodat zij goed weten wat van hen verwacht wordt. </a:t>
            </a: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962043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249382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36</a:t>
            </a:fld>
            <a:endParaRPr lang="nl-BE"/>
          </a:p>
        </p:txBody>
      </p:sp>
    </p:spTree>
    <p:extLst>
      <p:ext uri="{BB962C8B-B14F-4D97-AF65-F5344CB8AC3E}">
        <p14:creationId xmlns:p14="http://schemas.microsoft.com/office/powerpoint/2010/main" val="953843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charset="0"/>
              <a:buChar char="•"/>
            </a:pPr>
            <a:r>
              <a:rPr lang="nl-NL" sz="2000" dirty="0">
                <a:latin typeface="Roboto" panose="02000000000000000000" pitchFamily="2" charset="0"/>
                <a:ea typeface="Roboto" panose="02000000000000000000" pitchFamily="2" charset="0"/>
              </a:rPr>
              <a:t>Spreek over de opdracht praktisch goed af met de studenten</a:t>
            </a:r>
            <a:r>
              <a:rPr lang="nl-BE" sz="2000" dirty="0">
                <a:latin typeface="Roboto" panose="02000000000000000000" pitchFamily="2" charset="0"/>
                <a:ea typeface="Roboto" panose="02000000000000000000" pitchFamily="2" charset="0"/>
              </a:rPr>
              <a:t> </a:t>
            </a:r>
          </a:p>
          <a:p>
            <a:pPr marL="742950" lvl="1" indent="-285750">
              <a:buFont typeface="Arial" charset="0"/>
              <a:buChar char="•"/>
            </a:pPr>
            <a:r>
              <a:rPr lang="nl-NL" sz="2000" dirty="0">
                <a:latin typeface="Roboto" panose="02000000000000000000" pitchFamily="2" charset="0"/>
                <a:ea typeface="Roboto" panose="02000000000000000000" pitchFamily="2" charset="0"/>
              </a:rPr>
              <a:t>Wat is er nodig om te kunnen filmen? </a:t>
            </a:r>
          </a:p>
          <a:p>
            <a:pPr marL="742950" lvl="1" indent="-285750">
              <a:buFont typeface="Arial" charset="0"/>
              <a:buChar char="•"/>
            </a:pPr>
            <a:r>
              <a:rPr lang="nl-NL" sz="2000" dirty="0">
                <a:latin typeface="Roboto" panose="02000000000000000000" pitchFamily="2" charset="0"/>
                <a:ea typeface="Roboto" panose="02000000000000000000" pitchFamily="2" charset="0"/>
              </a:rPr>
              <a:t>Wie filmt zelf? Wie wil liever dat iemand komt observeren of filmen? Wanneer?</a:t>
            </a:r>
          </a:p>
          <a:p>
            <a:pPr marL="742950" lvl="1" indent="-285750">
              <a:buFont typeface="Arial" charset="0"/>
              <a:buChar char="•"/>
            </a:pPr>
            <a:r>
              <a:rPr lang="nl-NL" sz="2000" dirty="0">
                <a:latin typeface="Roboto" panose="02000000000000000000" pitchFamily="2" charset="0"/>
                <a:ea typeface="Roboto" panose="02000000000000000000" pitchFamily="2" charset="0"/>
              </a:rPr>
              <a:t>Wanneer en hoe wil je het beeldmateriaal als coach bekijken?</a:t>
            </a:r>
          </a:p>
          <a:p>
            <a:pPr marL="742950" lvl="1" indent="-285750">
              <a:buFont typeface="Arial" charset="0"/>
              <a:buChar char="•"/>
            </a:pPr>
            <a:r>
              <a:rPr lang="nl-NL" sz="2000" dirty="0">
                <a:latin typeface="Roboto" panose="02000000000000000000" pitchFamily="2" charset="0"/>
                <a:ea typeface="Roboto" panose="02000000000000000000" pitchFamily="2" charset="0"/>
              </a:rPr>
              <a:t>Opvolging van filmen op de stageschool</a:t>
            </a:r>
          </a:p>
          <a:p>
            <a:pPr marL="285750" indent="-285750">
              <a:buFont typeface="Arial" charset="0"/>
              <a:buChar char="•"/>
            </a:pPr>
            <a:endParaRPr lang="nl-NL" sz="2000" dirty="0">
              <a:latin typeface="Roboto" panose="02000000000000000000" pitchFamily="2" charset="0"/>
              <a:ea typeface="Roboto" panose="02000000000000000000" pitchFamily="2" charset="0"/>
            </a:endParaRPr>
          </a:p>
          <a:p>
            <a:endParaRPr lang="nl-NL" dirty="0"/>
          </a:p>
        </p:txBody>
      </p:sp>
      <p:sp>
        <p:nvSpPr>
          <p:cNvPr id="4" name="Tijdelijke aanduiding voor dianummer 3"/>
          <p:cNvSpPr>
            <a:spLocks noGrp="1"/>
          </p:cNvSpPr>
          <p:nvPr>
            <p:ph type="sldNum" sz="quarter" idx="10"/>
          </p:nvPr>
        </p:nvSpPr>
        <p:spPr/>
        <p:txBody>
          <a:bodyPr/>
          <a:lstStyle/>
          <a:p>
            <a:fld id="{89C2D7DE-DBC3-764C-ABB8-3F4CDEE23F8D}" type="slidenum">
              <a:rPr lang="nl-NL" smtClean="0"/>
              <a:t>37</a:t>
            </a:fld>
            <a:endParaRPr lang="nl-NL"/>
          </a:p>
        </p:txBody>
      </p:sp>
    </p:spTree>
    <p:extLst>
      <p:ext uri="{BB962C8B-B14F-4D97-AF65-F5344CB8AC3E}">
        <p14:creationId xmlns:p14="http://schemas.microsoft.com/office/powerpoint/2010/main" val="469182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38</a:t>
            </a:fld>
            <a:endParaRPr lang="nl-BE"/>
          </a:p>
        </p:txBody>
      </p:sp>
    </p:spTree>
    <p:extLst>
      <p:ext uri="{BB962C8B-B14F-4D97-AF65-F5344CB8AC3E}">
        <p14:creationId xmlns:p14="http://schemas.microsoft.com/office/powerpoint/2010/main" val="176983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deze fase willen we de doelen zo scherp mogelijk in beeld krijgen. Je laat iedereen de leervraag of het doel van de vorige les er bijnemen en geeft even de tijd om dit eventueel nog wat bij te sturen. Je zal misschien merken dat het niet zo evident is voor iedereen om zijn doel meteen scherp voor ogen te hebben. Misschien hebben sommige</a:t>
            </a:r>
            <a:r>
              <a:rPr lang="nl-BE" sz="1200" kern="1200" baseline="0" dirty="0">
                <a:solidFill>
                  <a:schemeClr val="tx1"/>
                </a:solidFill>
                <a:effectLst/>
                <a:latin typeface="+mn-lt"/>
                <a:ea typeface="+mn-ea"/>
                <a:cs typeface="+mn-cs"/>
              </a:rPr>
              <a:t> studenten</a:t>
            </a:r>
            <a:r>
              <a:rPr lang="nl-BE" sz="1200" kern="1200" dirty="0">
                <a:solidFill>
                  <a:schemeClr val="tx1"/>
                </a:solidFill>
                <a:effectLst/>
                <a:latin typeface="+mn-lt"/>
                <a:ea typeface="+mn-ea"/>
                <a:cs typeface="+mn-cs"/>
              </a:rPr>
              <a:t> eerder vage ideeën, maar krijgen ze het nog niet concreet verwoord. Het kan dan helpen om zich in te beelden hoe het eruit zou zien als het doel bereikt is. Dit helpt om het doel te concretiseren, en het scherper voor ogen te krijgen. Stel dat de studenten op het einde van het schooljaar in beeld brengen hoe ze omgaan met de diversiteit, hoe ziet hun klaspraktijk er dan uit? Waaraan merken we dat hun doel bereikt is? Het kan krachtig zijn om hen dit toekomstbeeld effectief te laten ‘ontwerpen’. Dit kan aan de hand van een schema, </a:t>
            </a:r>
            <a:r>
              <a:rPr lang="nl-BE" sz="1200" kern="1200" dirty="0" err="1">
                <a:solidFill>
                  <a:schemeClr val="tx1"/>
                </a:solidFill>
                <a:effectLst/>
                <a:latin typeface="+mn-lt"/>
                <a:ea typeface="+mn-ea"/>
                <a:cs typeface="+mn-cs"/>
              </a:rPr>
              <a:t>mindmap</a:t>
            </a:r>
            <a:r>
              <a:rPr lang="nl-BE" sz="1200" kern="1200" dirty="0">
                <a:solidFill>
                  <a:schemeClr val="tx1"/>
                </a:solidFill>
                <a:effectLst/>
                <a:latin typeface="+mn-lt"/>
                <a:ea typeface="+mn-ea"/>
                <a:cs typeface="+mn-cs"/>
              </a:rPr>
              <a:t>, tekening,… De vorm maakt op zich niet uit, maar belangrijk is dat ze het zich zo concreet mogelijk proberen voor te stellen. Hiervoor werken ze samen met elkaar en kunnen ze elkaar verhelderende vragen stellen. Je kan hen zelf laten kiezen met wie ze samenwerken. Het kan interessant zijn om samen te werken met iemand die een gelijkaardig idee of doel voor ogen heeft, maar het kan ook interessant zijn om juist samen te werken met een student</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die een heel ander doel voor ogen heeft.</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4</a:t>
            </a:fld>
            <a:endParaRPr lang="nl-BE"/>
          </a:p>
        </p:txBody>
      </p:sp>
    </p:spTree>
    <p:extLst>
      <p:ext uri="{BB962C8B-B14F-4D97-AF65-F5344CB8AC3E}">
        <p14:creationId xmlns:p14="http://schemas.microsoft.com/office/powerpoint/2010/main" val="122390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5</a:t>
            </a:fld>
            <a:endParaRPr lang="nl-BE"/>
          </a:p>
        </p:txBody>
      </p:sp>
    </p:spTree>
    <p:extLst>
      <p:ext uri="{BB962C8B-B14F-4D97-AF65-F5344CB8AC3E}">
        <p14:creationId xmlns:p14="http://schemas.microsoft.com/office/powerpoint/2010/main" val="165648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6</a:t>
            </a:fld>
            <a:endParaRPr lang="nl-BE"/>
          </a:p>
        </p:txBody>
      </p:sp>
    </p:spTree>
    <p:extLst>
      <p:ext uri="{BB962C8B-B14F-4D97-AF65-F5344CB8AC3E}">
        <p14:creationId xmlns:p14="http://schemas.microsoft.com/office/powerpoint/2010/main" val="197576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kan ook met een </a:t>
            </a:r>
            <a:r>
              <a:rPr lang="nl-NL" dirty="0" err="1"/>
              <a:t>padlet</a:t>
            </a:r>
            <a:r>
              <a:rPr lang="nl-NL" baseline="0" dirty="0"/>
              <a:t> gebeuren, waardoor er nadien geen foto’s meer nodig zijn, of het overschrijven van de vragen niet meer nodig is. Een </a:t>
            </a:r>
            <a:r>
              <a:rPr lang="nl-NL" baseline="0" dirty="0" err="1"/>
              <a:t>padlet</a:t>
            </a:r>
            <a:r>
              <a:rPr lang="nl-NL" baseline="0" dirty="0"/>
              <a:t> geeft ook heel snel weer welke leervragen voorkomen, of ze kunnen gebundeld worden, of studenten eventueel op dergelijke manier kunnen worden </a:t>
            </a:r>
            <a:r>
              <a:rPr lang="nl-NL" baseline="0" dirty="0" err="1"/>
              <a:t>samengeplaatst</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A162B574-22C9-FF4B-B250-70A568D8B371}" type="slidenum">
              <a:rPr lang="nl-NL" smtClean="0"/>
              <a:t>7</a:t>
            </a:fld>
            <a:endParaRPr lang="nl-NL"/>
          </a:p>
        </p:txBody>
      </p:sp>
    </p:spTree>
    <p:extLst>
      <p:ext uri="{BB962C8B-B14F-4D97-AF65-F5344CB8AC3E}">
        <p14:creationId xmlns:p14="http://schemas.microsoft.com/office/powerpoint/2010/main" val="29690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239843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Uit onderzoek blijkt dat ouderbetrokkenheid erg belangrijk is voor het schoolsucces en het welbevinden van leerlingen. </a:t>
            </a:r>
          </a:p>
          <a:p>
            <a:r>
              <a:rPr lang="nl-BE" sz="1200" kern="1200" dirty="0">
                <a:solidFill>
                  <a:schemeClr val="tx1"/>
                </a:solidFill>
                <a:effectLst/>
                <a:latin typeface="+mn-lt"/>
                <a:ea typeface="+mn-ea"/>
                <a:cs typeface="+mn-cs"/>
              </a:rPr>
              <a:t>Dit geldt des te sterker voor leerlingen met een diverse etnisch-culturele achtergrond, kinderen uit gezinnen met een lagere socio-economische status en kinderen met specifieke noden. Leerkrachten en ouders gaan elkaars ervaringen en expertise nodig hebben om met de diversiteit aan taal, cultuur en mogelijkheden van kinderen om te gaan en alle ontwikkelingskansen te benutten.  </a:t>
            </a:r>
          </a:p>
          <a:p>
            <a:r>
              <a:rPr lang="nl-BE" sz="1200" kern="1200" dirty="0">
                <a:solidFill>
                  <a:schemeClr val="tx1"/>
                </a:solidFill>
                <a:effectLst/>
                <a:latin typeface="+mn-lt"/>
                <a:ea typeface="+mn-ea"/>
                <a:cs typeface="+mn-cs"/>
              </a:rPr>
              <a:t>Vele scholen erkennen het belang van ouderbetrokkenheid en leveren mooie inspanningen om de samenwerking met ouders te versterken, andere scholen zijn nog zoekend hoe dit vorm kan krijgen, bij nog andere scholen staat het niet bovenaan hun prioriteitenlijst. </a:t>
            </a:r>
          </a:p>
          <a:p>
            <a:r>
              <a:rPr lang="nl-BE" sz="1200" kern="1200" dirty="0">
                <a:solidFill>
                  <a:schemeClr val="tx1"/>
                </a:solidFill>
                <a:effectLst/>
                <a:latin typeface="+mn-lt"/>
                <a:ea typeface="+mn-ea"/>
                <a:cs typeface="+mn-cs"/>
              </a:rPr>
              <a:t>De ouder stem komt dus niet altijd even sterk aan bod. Dit geldt ook voor leerlingen, ook zij worden niet altijd gehoord bijvoorbeeld hun toekomstperspectief beluisteren of hun ervaring met aanpassingen die in de klasgebeuren. </a:t>
            </a:r>
          </a:p>
          <a:p>
            <a:r>
              <a:rPr lang="nl-BE" sz="1200" kern="1200" dirty="0">
                <a:solidFill>
                  <a:schemeClr val="tx1"/>
                </a:solidFill>
                <a:effectLst/>
                <a:latin typeface="+mn-lt"/>
                <a:ea typeface="+mn-ea"/>
                <a:cs typeface="+mn-cs"/>
              </a:rPr>
              <a:t>Het gaat dus nog te vaak om een vergeten stem die nochtans onmisbaar is in ieder (inclusief) schoolverhaal.</a:t>
            </a:r>
          </a:p>
          <a:p>
            <a:endParaRPr lang="nl-BE" sz="1200" kern="1200" baseline="0" dirty="0">
              <a:solidFill>
                <a:schemeClr val="tx1"/>
              </a:solidFill>
              <a:effectLst/>
              <a:latin typeface="+mn-lt"/>
              <a:ea typeface="+mn-ea"/>
              <a:cs typeface="+mn-cs"/>
            </a:endParaRPr>
          </a:p>
          <a:p>
            <a:endParaRPr lang="nl-BE" sz="1200" kern="1200" baseline="0" dirty="0">
              <a:solidFill>
                <a:schemeClr val="tx1"/>
              </a:solidFill>
              <a:effectLst/>
              <a:latin typeface="+mn-lt"/>
              <a:ea typeface="+mn-ea"/>
              <a:cs typeface="+mn-cs"/>
            </a:endParaRPr>
          </a:p>
          <a:p>
            <a:r>
              <a:rPr lang="nl-BE" sz="1200" kern="1200" baseline="0" dirty="0">
                <a:solidFill>
                  <a:schemeClr val="tx1"/>
                </a:solidFill>
                <a:effectLst/>
                <a:latin typeface="+mn-lt"/>
                <a:ea typeface="+mn-ea"/>
                <a:cs typeface="+mn-cs"/>
              </a:rPr>
              <a:t>In deze les brengen we de stem van ouders en leerlingen binnen via fragmenten uit de documentaire Inclusief, downloadbaar op het </a:t>
            </a:r>
            <a:r>
              <a:rPr lang="nl-BE" sz="1200" kern="1200" baseline="0" dirty="0" err="1">
                <a:solidFill>
                  <a:schemeClr val="tx1"/>
                </a:solidFill>
                <a:effectLst/>
                <a:latin typeface="+mn-lt"/>
                <a:ea typeface="+mn-ea"/>
                <a:cs typeface="+mn-cs"/>
              </a:rPr>
              <a:t>Potential</a:t>
            </a:r>
            <a:r>
              <a:rPr lang="nl-BE" sz="1200" kern="1200" baseline="0" dirty="0">
                <a:solidFill>
                  <a:schemeClr val="tx1"/>
                </a:solidFill>
                <a:effectLst/>
                <a:latin typeface="+mn-lt"/>
                <a:ea typeface="+mn-ea"/>
                <a:cs typeface="+mn-cs"/>
              </a:rPr>
              <a:t> platform. De werkvormen zijn gebaseerd op het didactisch pakket, dit is eveneens te downloaden op het platform.</a:t>
            </a:r>
          </a:p>
          <a:p>
            <a:endParaRPr lang="nl-BE" sz="1200" kern="1200" baseline="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9</a:t>
            </a:fld>
            <a:endParaRPr lang="nl-BE"/>
          </a:p>
        </p:txBody>
      </p:sp>
    </p:spTree>
    <p:extLst>
      <p:ext uri="{BB962C8B-B14F-4D97-AF65-F5344CB8AC3E}">
        <p14:creationId xmlns:p14="http://schemas.microsoft.com/office/powerpoint/2010/main" val="2182027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film maken over inclusief onderwijs is geen eenvoudige opgave. We worden al snel meegezogen in de discussie of we nu voor of tegen inclusief onderwijs moeten zijn. Of  we focussen op wat er niet is in het onderwijs, wat we missen of meer willen: bijvoorbeeld extra geld, extra paar handen en extra middelen.</a:t>
            </a:r>
          </a:p>
          <a:p>
            <a:r>
              <a:rPr lang="nl-BE" dirty="0"/>
              <a:t> </a:t>
            </a:r>
          </a:p>
          <a:p>
            <a:r>
              <a:rPr lang="nl-BE" dirty="0"/>
              <a:t>Ellen </a:t>
            </a:r>
            <a:r>
              <a:rPr lang="nl-BE" dirty="0" err="1"/>
              <a:t>Vemeulen</a:t>
            </a:r>
            <a:r>
              <a:rPr lang="nl-BE" dirty="0"/>
              <a:t> – de regisseur van de documentaire Inclusief- is weggebleven van deze discussies. Zij heeft zich gefocust op de kinderen in het verhaal. Ze is heel dicht bij de kinderen gebleven. Door te filmen op ooghoogte van de kinderen, ervaart de kijker de beleving van de kinderen. Door de ogen van de jongeren wordt inclusie heel tastbaar en concreet. We krijgen een beeld hoe het er aan toe gaat in de klas, thuis, op bossenklassen, op weg van en naar school etc. Soms is dat prachtig en krijgen we beelden te zien zoals we inclusief onderwijs voorstellen, soms is dit niet het geval. De documentaire schetst geen beeld van inclusie waar alles rozengeur en maneschijn is. Het geeft wel een beeld hoe leerkrachten, kinderen, ouders en ondersteuners met zijn allen hard werken.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10</a:t>
            </a:fld>
            <a:endParaRPr lang="nl-BE"/>
          </a:p>
        </p:txBody>
      </p:sp>
    </p:spTree>
    <p:extLst>
      <p:ext uri="{BB962C8B-B14F-4D97-AF65-F5344CB8AC3E}">
        <p14:creationId xmlns:p14="http://schemas.microsoft.com/office/powerpoint/2010/main" val="1814808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9" name="Rechthoek 8"/>
          <p:cNvSpPr/>
          <p:nvPr/>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F023BD4F-E511-4324-8E92-3FB809495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
        <p:nvSpPr>
          <p:cNvPr id="6" name="Rechthoek 5">
            <a:extLst>
              <a:ext uri="{FF2B5EF4-FFF2-40B4-BE49-F238E27FC236}">
                <a16:creationId xmlns:a16="http://schemas.microsoft.com/office/drawing/2014/main" id="{E94FAC30-616E-4070-982A-9372731B1A48}"/>
              </a:ext>
            </a:extLst>
          </p:cNvPr>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2650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6" name="Rechthoek 5"/>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0E0759FB-FF75-4448-8944-3B657668C2D8}"/>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389547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F8EE6B5-655B-4EF8-8CE5-15BD82B5140E}" type="datetimeFigureOut">
              <a:rPr lang="nl-BE" smtClean="0"/>
              <a:t>25/11/2019</a:t>
            </a:fld>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A9D34927-37D0-4325-8DCE-402EB177F48E}" type="slidenum">
              <a:rPr lang="nl-BE" smtClean="0"/>
              <a:t>‹nr.›</a:t>
            </a:fld>
            <a:endParaRPr lang="nl-BE"/>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9018F655-D0A6-4101-BF80-F5C53F3AFB23}"/>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D03C4583-5252-444E-B209-94F6430BCB57}"/>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82483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AC725998-2C00-473E-8405-190BCD4883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Tree>
    <p:extLst>
      <p:ext uri="{BB962C8B-B14F-4D97-AF65-F5344CB8AC3E}">
        <p14:creationId xmlns:p14="http://schemas.microsoft.com/office/powerpoint/2010/main" val="115015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82C139F6-5C4C-4704-A738-35D75545C0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990409" y="156755"/>
            <a:ext cx="4304508" cy="1599997"/>
          </a:xfrm>
          <a:prstGeom prst="rect">
            <a:avLst/>
          </a:prstGeom>
        </p:spPr>
      </p:pic>
    </p:spTree>
    <p:extLst>
      <p:ext uri="{BB962C8B-B14F-4D97-AF65-F5344CB8AC3E}">
        <p14:creationId xmlns:p14="http://schemas.microsoft.com/office/powerpoint/2010/main" val="384917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Poiret One" panose="02000000000000000000" pitchFamily="2" charset="0"/>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2026BAF5-658C-47CB-989B-4F2DA2E1B0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Tree>
    <p:extLst>
      <p:ext uri="{BB962C8B-B14F-4D97-AF65-F5344CB8AC3E}">
        <p14:creationId xmlns:p14="http://schemas.microsoft.com/office/powerpoint/2010/main" val="84919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Rechthoek 4">
            <a:extLst>
              <a:ext uri="{FF2B5EF4-FFF2-40B4-BE49-F238E27FC236}">
                <a16:creationId xmlns:a16="http://schemas.microsoft.com/office/drawing/2014/main" id="{A853AF6C-FB76-4513-AC44-8FAB2A51F3D1}"/>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8503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1F182527-7E9D-424A-89A0-610DAFAA2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8" t="27048" r="10619" b="35238"/>
          <a:stretch/>
        </p:blipFill>
        <p:spPr>
          <a:xfrm>
            <a:off x="3592286" y="91440"/>
            <a:ext cx="4741818" cy="1618758"/>
          </a:xfrm>
          <a:prstGeom prst="rect">
            <a:avLst/>
          </a:prstGeom>
        </p:spPr>
      </p:pic>
      <p:sp>
        <p:nvSpPr>
          <p:cNvPr id="5" name="Rechthoek 4">
            <a:extLst>
              <a:ext uri="{FF2B5EF4-FFF2-40B4-BE49-F238E27FC236}">
                <a16:creationId xmlns:a16="http://schemas.microsoft.com/office/drawing/2014/main" id="{E39A51A1-4180-4DC8-8C3C-19CCEB2B6525}"/>
              </a:ext>
            </a:extLst>
          </p:cNvPr>
          <p:cNvSpPr/>
          <p:nvPr userDrawn="1"/>
        </p:nvSpPr>
        <p:spPr>
          <a:xfrm>
            <a:off x="0" y="1852024"/>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5100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sz="half" idx="1"/>
          </p:nvPr>
        </p:nvSpPr>
        <p:spPr>
          <a:xfrm>
            <a:off x="838200" y="1825624"/>
            <a:ext cx="5181600" cy="46361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6172200" y="1825625"/>
            <a:ext cx="5181600" cy="4636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C7539700-6429-45BC-8B02-D69D84DC211A}"/>
              </a:ext>
            </a:extLst>
          </p:cNvPr>
          <p:cNvSpPr/>
          <p:nvPr userDrawn="1"/>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7512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4"/>
            <a:ext cx="5157787" cy="382877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828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Rechthoek 10"/>
          <p:cNvSpPr/>
          <p:nvPr/>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FE395D89-A7BE-44A1-A1FA-31F7550B4139}"/>
              </a:ext>
            </a:extLst>
          </p:cNvPr>
          <p:cNvSpPr/>
          <p:nvPr userDrawn="1"/>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1623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pic>
        <p:nvPicPr>
          <p:cNvPr id="8" name="Afbeelding 7"/>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5" name="Rechthoek 4"/>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00CBF569-3B01-4AEE-8B32-B39B86808936}"/>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109A279C-3377-4652-AC0D-702EA5928C8A}"/>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419218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lvl1pPr>
              <a:defRPr>
                <a:latin typeface="Roboto"/>
              </a:defRPr>
            </a:lvl1pPr>
          </a:lstStyle>
          <a:p>
            <a:fld id="{CF8EE6B5-655B-4EF8-8CE5-15BD82B5140E}" type="datetimeFigureOut">
              <a:rPr lang="nl-BE" smtClean="0"/>
              <a:t>25/11/2019</a:t>
            </a:fld>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lvl1pPr>
              <a:defRPr>
                <a:latin typeface="Roboto"/>
              </a:defRPr>
            </a:lvl1pPr>
          </a:lstStyle>
          <a:p>
            <a:endParaRPr lang="nl-BE"/>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lvl1pPr>
              <a:defRPr>
                <a:latin typeface="Roboto"/>
              </a:defRPr>
            </a:lvl1pPr>
          </a:lstStyle>
          <a:p>
            <a:fld id="{A9D34927-37D0-4325-8DCE-402EB177F48E}" type="slidenum">
              <a:rPr lang="nl-BE" smtClean="0"/>
              <a:t>‹nr.›</a:t>
            </a:fld>
            <a:endParaRPr lang="nl-BE"/>
          </a:p>
        </p:txBody>
      </p:sp>
      <p:pic>
        <p:nvPicPr>
          <p:cNvPr id="7" name="Afbeelding 6"/>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5B803161-3683-4864-9900-26F0C9998CA3}"/>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2289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C060C9C9-4E6A-4634-95EF-206019DAB414}"/>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0F619C58-2E2A-45E2-B948-0E3F0AA9FFB9}"/>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Tree>
    <p:extLst>
      <p:ext uri="{BB962C8B-B14F-4D97-AF65-F5344CB8AC3E}">
        <p14:creationId xmlns:p14="http://schemas.microsoft.com/office/powerpoint/2010/main" val="301481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95C2949D-A35D-4828-B745-1FF9C61E3D7F}"/>
              </a:ext>
            </a:extLst>
          </p:cNvPr>
          <p:cNvSpPr/>
          <p:nvPr userDrawn="1"/>
        </p:nvSpPr>
        <p:spPr>
          <a:xfrm rot="5400000">
            <a:off x="-3270510" y="3270501"/>
            <a:ext cx="6858005" cy="31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1919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657063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51" r:id="rId13"/>
    <p:sldLayoutId id="2147483660" r:id="rId14"/>
  </p:sldLayoutIdLst>
  <p:txStyles>
    <p:title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Roboto"/>
          <a:ea typeface="+mj-ea"/>
          <a:cs typeface="+mj-cs"/>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Roboto"/>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Roboto"/>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Roboto"/>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1673" y="4038339"/>
            <a:ext cx="11790217" cy="2081602"/>
          </a:xfrm>
        </p:spPr>
        <p:txBody>
          <a:bodyPr>
            <a:normAutofit/>
          </a:bodyPr>
          <a:lstStyle/>
          <a:p>
            <a:r>
              <a:rPr lang="nl-BE" sz="6000" dirty="0"/>
              <a:t>De stem van leerlingen en ouders</a:t>
            </a:r>
          </a:p>
        </p:txBody>
      </p:sp>
    </p:spTree>
    <p:extLst>
      <p:ext uri="{BB962C8B-B14F-4D97-AF65-F5344CB8AC3E}">
        <p14:creationId xmlns:p14="http://schemas.microsoft.com/office/powerpoint/2010/main" val="21041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5CBE18-A062-44FC-8989-024ABAE9C17A}"/>
              </a:ext>
            </a:extLst>
          </p:cNvPr>
          <p:cNvSpPr>
            <a:spLocks noGrp="1"/>
          </p:cNvSpPr>
          <p:nvPr>
            <p:ph type="title"/>
          </p:nvPr>
        </p:nvSpPr>
        <p:spPr/>
        <p:txBody>
          <a:bodyPr/>
          <a:lstStyle/>
          <a:p>
            <a:r>
              <a:rPr lang="nl-BE" dirty="0"/>
              <a:t>Ellen Vermeulen (regisseur)</a:t>
            </a:r>
          </a:p>
        </p:txBody>
      </p:sp>
      <p:sp>
        <p:nvSpPr>
          <p:cNvPr id="5" name="Tijdelijke aanduiding voor inhoud 4">
            <a:extLst>
              <a:ext uri="{FF2B5EF4-FFF2-40B4-BE49-F238E27FC236}">
                <a16:creationId xmlns:a16="http://schemas.microsoft.com/office/drawing/2014/main" id="{AB443D2D-3388-45B5-8CD0-D62D7A1839ED}"/>
              </a:ext>
            </a:extLst>
          </p:cNvPr>
          <p:cNvSpPr>
            <a:spLocks noGrp="1"/>
          </p:cNvSpPr>
          <p:nvPr>
            <p:ph idx="1"/>
          </p:nvPr>
        </p:nvSpPr>
        <p:spPr/>
        <p:txBody>
          <a:bodyPr>
            <a:normAutofit/>
          </a:bodyPr>
          <a:lstStyle/>
          <a:p>
            <a:pPr marL="0" indent="0">
              <a:buNone/>
            </a:pPr>
            <a:r>
              <a:rPr lang="nl-BE" sz="3600" i="1" dirty="0"/>
              <a:t>“Mijn voornaamste doel is om een film te maken die </a:t>
            </a:r>
            <a:r>
              <a:rPr lang="nl-BE" sz="3600" b="1" i="1" dirty="0"/>
              <a:t>dicht bij de kinderen blijft</a:t>
            </a:r>
            <a:r>
              <a:rPr lang="nl-BE" sz="3600" i="1" dirty="0"/>
              <a:t>, ik wil over de kinderen vertellen en zo dicht als mogelijk bij hun standpunt blijven. Ik kan niet in hun schoenen lopen maar door veel tijd met hen door te brengen, wil ik iets vertellen dat waarachtig is.” </a:t>
            </a:r>
            <a:r>
              <a:rPr lang="nl-BE" sz="3600" dirty="0"/>
              <a:t>(Ellen)</a:t>
            </a:r>
          </a:p>
        </p:txBody>
      </p:sp>
    </p:spTree>
    <p:extLst>
      <p:ext uri="{BB962C8B-B14F-4D97-AF65-F5344CB8AC3E}">
        <p14:creationId xmlns:p14="http://schemas.microsoft.com/office/powerpoint/2010/main" val="179224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8942C-3C23-44E2-8258-7AD56D5D8400}"/>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8036B7E7-0B69-4356-883C-55B5705F655F}"/>
              </a:ext>
            </a:extLst>
          </p:cNvPr>
          <p:cNvPicPr>
            <a:picLocks noGrp="1" noChangeAspect="1"/>
          </p:cNvPicPr>
          <p:nvPr>
            <p:ph idx="1"/>
          </p:nvPr>
        </p:nvPicPr>
        <p:blipFill>
          <a:blip r:embed="rId3"/>
          <a:stretch>
            <a:fillRect/>
          </a:stretch>
        </p:blipFill>
        <p:spPr>
          <a:xfrm>
            <a:off x="-221" y="-71120"/>
            <a:ext cx="12192221" cy="6929120"/>
          </a:xfrm>
          <a:prstGeom prst="rect">
            <a:avLst/>
          </a:prstGeom>
        </p:spPr>
      </p:pic>
    </p:spTree>
    <p:extLst>
      <p:ext uri="{BB962C8B-B14F-4D97-AF65-F5344CB8AC3E}">
        <p14:creationId xmlns:p14="http://schemas.microsoft.com/office/powerpoint/2010/main" val="33238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06D05A-2FB1-4287-940B-0EC3925B25BB}"/>
              </a:ext>
            </a:extLst>
          </p:cNvPr>
          <p:cNvSpPr>
            <a:spLocks noGrp="1"/>
          </p:cNvSpPr>
          <p:nvPr>
            <p:ph type="title"/>
          </p:nvPr>
        </p:nvSpPr>
        <p:spPr/>
        <p:txBody>
          <a:bodyPr/>
          <a:lstStyle/>
          <a:p>
            <a:endParaRPr lang="nl-BE" dirty="0"/>
          </a:p>
        </p:txBody>
      </p:sp>
      <p:pic>
        <p:nvPicPr>
          <p:cNvPr id="7" name="Tijdelijke aanduiding voor inhoud 6">
            <a:extLst>
              <a:ext uri="{FF2B5EF4-FFF2-40B4-BE49-F238E27FC236}">
                <a16:creationId xmlns:a16="http://schemas.microsoft.com/office/drawing/2014/main" id="{419A74EC-2D72-438F-8564-0BCFCA968693}"/>
              </a:ext>
            </a:extLst>
          </p:cNvPr>
          <p:cNvPicPr>
            <a:picLocks noGrp="1" noChangeAspect="1"/>
          </p:cNvPicPr>
          <p:nvPr>
            <p:ph sz="half" idx="1"/>
          </p:nvPr>
        </p:nvPicPr>
        <p:blipFill>
          <a:blip r:embed="rId3"/>
          <a:stretch>
            <a:fillRect/>
          </a:stretch>
        </p:blipFill>
        <p:spPr>
          <a:xfrm>
            <a:off x="1" y="914401"/>
            <a:ext cx="4490508" cy="3009494"/>
          </a:xfrm>
          <a:prstGeom prst="rect">
            <a:avLst/>
          </a:prstGeom>
        </p:spPr>
      </p:pic>
      <p:pic>
        <p:nvPicPr>
          <p:cNvPr id="8" name="Tijdelijke aanduiding voor inhoud 7">
            <a:extLst>
              <a:ext uri="{FF2B5EF4-FFF2-40B4-BE49-F238E27FC236}">
                <a16:creationId xmlns:a16="http://schemas.microsoft.com/office/drawing/2014/main" id="{74E604D6-1AC2-4FDD-8B92-D76C307404B9}"/>
              </a:ext>
            </a:extLst>
          </p:cNvPr>
          <p:cNvPicPr>
            <a:picLocks noGrp="1" noChangeAspect="1"/>
          </p:cNvPicPr>
          <p:nvPr>
            <p:ph sz="half" idx="2"/>
          </p:nvPr>
        </p:nvPicPr>
        <p:blipFill>
          <a:blip r:embed="rId4"/>
          <a:stretch>
            <a:fillRect/>
          </a:stretch>
        </p:blipFill>
        <p:spPr>
          <a:xfrm>
            <a:off x="7650480" y="1"/>
            <a:ext cx="4490508" cy="2664368"/>
          </a:xfrm>
          <a:prstGeom prst="rect">
            <a:avLst/>
          </a:prstGeom>
        </p:spPr>
      </p:pic>
      <p:pic>
        <p:nvPicPr>
          <p:cNvPr id="9" name="Afbeelding 8">
            <a:extLst>
              <a:ext uri="{FF2B5EF4-FFF2-40B4-BE49-F238E27FC236}">
                <a16:creationId xmlns:a16="http://schemas.microsoft.com/office/drawing/2014/main" id="{1D40A3BD-A08B-4972-97ED-26E68F8248EE}"/>
              </a:ext>
            </a:extLst>
          </p:cNvPr>
          <p:cNvPicPr>
            <a:picLocks noChangeAspect="1"/>
          </p:cNvPicPr>
          <p:nvPr/>
        </p:nvPicPr>
        <p:blipFill>
          <a:blip r:embed="rId5"/>
          <a:stretch>
            <a:fillRect/>
          </a:stretch>
        </p:blipFill>
        <p:spPr>
          <a:xfrm>
            <a:off x="2113280" y="4307840"/>
            <a:ext cx="3886560" cy="2646506"/>
          </a:xfrm>
          <a:prstGeom prst="rect">
            <a:avLst/>
          </a:prstGeom>
        </p:spPr>
      </p:pic>
      <p:pic>
        <p:nvPicPr>
          <p:cNvPr id="10" name="Afbeelding 9">
            <a:extLst>
              <a:ext uri="{FF2B5EF4-FFF2-40B4-BE49-F238E27FC236}">
                <a16:creationId xmlns:a16="http://schemas.microsoft.com/office/drawing/2014/main" id="{59A837E5-39DF-44C2-B53C-16496FC3F135}"/>
              </a:ext>
            </a:extLst>
          </p:cNvPr>
          <p:cNvPicPr>
            <a:picLocks noChangeAspect="1"/>
          </p:cNvPicPr>
          <p:nvPr/>
        </p:nvPicPr>
        <p:blipFill>
          <a:blip r:embed="rId6"/>
          <a:stretch>
            <a:fillRect/>
          </a:stretch>
        </p:blipFill>
        <p:spPr>
          <a:xfrm>
            <a:off x="6459764" y="2945451"/>
            <a:ext cx="4327897" cy="2870026"/>
          </a:xfrm>
          <a:prstGeom prst="rect">
            <a:avLst/>
          </a:prstGeom>
        </p:spPr>
      </p:pic>
    </p:spTree>
    <p:extLst>
      <p:ext uri="{BB962C8B-B14F-4D97-AF65-F5344CB8AC3E}">
        <p14:creationId xmlns:p14="http://schemas.microsoft.com/office/powerpoint/2010/main" val="3618283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BE87837-86CD-4526-A4C1-A49163345A17}"/>
              </a:ext>
            </a:extLst>
          </p:cNvPr>
          <p:cNvSpPr>
            <a:spLocks noGrp="1"/>
          </p:cNvSpPr>
          <p:nvPr>
            <p:ph type="title"/>
          </p:nvPr>
        </p:nvSpPr>
        <p:spPr/>
        <p:txBody>
          <a:bodyPr/>
          <a:lstStyle/>
          <a:p>
            <a:endParaRPr lang="nl-BE"/>
          </a:p>
        </p:txBody>
      </p:sp>
      <p:pic>
        <p:nvPicPr>
          <p:cNvPr id="7" name="Tijdelijke aanduiding voor inhoud 6">
            <a:extLst>
              <a:ext uri="{FF2B5EF4-FFF2-40B4-BE49-F238E27FC236}">
                <a16:creationId xmlns:a16="http://schemas.microsoft.com/office/drawing/2014/main" id="{0CCD190C-DD6A-4481-9B71-C30DFED6400C}"/>
              </a:ext>
            </a:extLst>
          </p:cNvPr>
          <p:cNvPicPr>
            <a:picLocks noGrp="1" noChangeAspect="1"/>
          </p:cNvPicPr>
          <p:nvPr>
            <p:ph idx="1"/>
          </p:nvPr>
        </p:nvPicPr>
        <p:blipFill>
          <a:blip r:embed="rId3"/>
          <a:stretch>
            <a:fillRect/>
          </a:stretch>
        </p:blipFill>
        <p:spPr>
          <a:xfrm>
            <a:off x="2688123" y="1825625"/>
            <a:ext cx="6815753" cy="4351338"/>
          </a:xfrm>
          <a:prstGeom prst="rect">
            <a:avLst/>
          </a:prstGeom>
        </p:spPr>
      </p:pic>
    </p:spTree>
    <p:extLst>
      <p:ext uri="{BB962C8B-B14F-4D97-AF65-F5344CB8AC3E}">
        <p14:creationId xmlns:p14="http://schemas.microsoft.com/office/powerpoint/2010/main" val="298179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90A15-E681-4878-8115-03139AD40C4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9457380D-692E-4D45-ABF6-4F3F94D7C8D9}"/>
              </a:ext>
            </a:extLst>
          </p:cNvPr>
          <p:cNvSpPr>
            <a:spLocks noGrp="1"/>
          </p:cNvSpPr>
          <p:nvPr>
            <p:ph idx="1"/>
          </p:nvPr>
        </p:nvSpPr>
        <p:spPr/>
        <p:txBody>
          <a:bodyPr/>
          <a:lstStyle/>
          <a:p>
            <a:r>
              <a:rPr lang="nl-BE" dirty="0"/>
              <a:t>Wat heb je gezien? </a:t>
            </a:r>
          </a:p>
          <a:p>
            <a:r>
              <a:rPr lang="nl-BE" dirty="0"/>
              <a:t>Wat viel je op? </a:t>
            </a:r>
          </a:p>
          <a:p>
            <a:r>
              <a:rPr lang="nl-BE" dirty="0"/>
              <a:t>Wat dacht je? </a:t>
            </a:r>
          </a:p>
          <a:p>
            <a:r>
              <a:rPr lang="nl-BE" dirty="0"/>
              <a:t>Wat voel je? </a:t>
            </a:r>
          </a:p>
          <a:p>
            <a:r>
              <a:rPr lang="nl-BE" dirty="0"/>
              <a:t>Wat wil je delen? </a:t>
            </a:r>
          </a:p>
          <a:p>
            <a:endParaRPr lang="nl-BE" dirty="0"/>
          </a:p>
        </p:txBody>
      </p:sp>
    </p:spTree>
    <p:extLst>
      <p:ext uri="{BB962C8B-B14F-4D97-AF65-F5344CB8AC3E}">
        <p14:creationId xmlns:p14="http://schemas.microsoft.com/office/powerpoint/2010/main" val="381031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985555" cy="741680"/>
          </a:xfrm>
        </p:spPr>
        <p:txBody>
          <a:bodyPr>
            <a:noAutofit/>
          </a:bodyPr>
          <a:lstStyle/>
          <a:p>
            <a:r>
              <a:rPr lang="nl-BE" sz="4400" dirty="0"/>
              <a:t>Door de ogen van Rosie</a:t>
            </a:r>
          </a:p>
        </p:txBody>
      </p:sp>
      <p:pic>
        <p:nvPicPr>
          <p:cNvPr id="6" name="Tijdelijke aanduiding voor afbeelding 5">
            <a:extLst>
              <a:ext uri="{FF2B5EF4-FFF2-40B4-BE49-F238E27FC236}">
                <a16:creationId xmlns:a16="http://schemas.microsoft.com/office/drawing/2014/main" id="{185C3F9C-EC42-4C56-8EC6-7CE0AE5F4C52}"/>
              </a:ext>
            </a:extLst>
          </p:cNvPr>
          <p:cNvPicPr>
            <a:picLocks noGrp="1" noChangeAspect="1"/>
          </p:cNvPicPr>
          <p:nvPr>
            <p:ph type="pic" idx="1"/>
          </p:nvPr>
        </p:nvPicPr>
        <p:blipFill>
          <a:blip r:embed="rId3"/>
          <a:srcRect l="8008" r="8008"/>
          <a:stretch>
            <a:fillRect/>
          </a:stretch>
        </p:blipFill>
        <p:spPr>
          <a:xfrm>
            <a:off x="5117874" y="1379311"/>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normAutofit/>
          </a:bodyPr>
          <a:lstStyle/>
          <a:p>
            <a:r>
              <a:rPr lang="nl-BE" sz="2400" dirty="0"/>
              <a:t>Wat zie je Rosie doen?</a:t>
            </a:r>
          </a:p>
          <a:p>
            <a:endParaRPr lang="nl-BE" sz="2400" dirty="0"/>
          </a:p>
          <a:p>
            <a:r>
              <a:rPr lang="nl-BE" sz="2400" dirty="0"/>
              <a:t>Hoe kijkt Rosie naar haar leerkracht/ klasgenoten? Wat betekent de leerkracht/ de klasgenoten voor Rosie? </a:t>
            </a:r>
          </a:p>
          <a:p>
            <a:pPr marL="0" indent="0">
              <a:buNone/>
            </a:pPr>
            <a:endParaRPr lang="nl-BE" sz="2000" dirty="0"/>
          </a:p>
          <a:p>
            <a:pPr marL="0" indent="0">
              <a:buNone/>
            </a:pPr>
            <a:endParaRPr lang="nl-BE" sz="2000" dirty="0"/>
          </a:p>
          <a:p>
            <a:endParaRPr lang="nl-BE" dirty="0"/>
          </a:p>
        </p:txBody>
      </p:sp>
    </p:spTree>
    <p:extLst>
      <p:ext uri="{BB962C8B-B14F-4D97-AF65-F5344CB8AC3E}">
        <p14:creationId xmlns:p14="http://schemas.microsoft.com/office/powerpoint/2010/main" val="287152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365069" cy="741680"/>
          </a:xfrm>
        </p:spPr>
        <p:txBody>
          <a:bodyPr>
            <a:noAutofit/>
          </a:bodyPr>
          <a:lstStyle/>
          <a:p>
            <a:r>
              <a:rPr lang="nl-BE" sz="4400" dirty="0"/>
              <a:t>Door de ogen van…</a:t>
            </a:r>
          </a:p>
        </p:txBody>
      </p:sp>
      <p:pic>
        <p:nvPicPr>
          <p:cNvPr id="6" name="Tijdelijke aanduiding voor afbeelding 5">
            <a:extLst>
              <a:ext uri="{FF2B5EF4-FFF2-40B4-BE49-F238E27FC236}">
                <a16:creationId xmlns:a16="http://schemas.microsoft.com/office/drawing/2014/main" id="{185C3F9C-EC42-4C56-8EC6-7CE0AE5F4C52}"/>
              </a:ext>
            </a:extLst>
          </p:cNvPr>
          <p:cNvPicPr>
            <a:picLocks noGrp="1" noChangeAspect="1"/>
          </p:cNvPicPr>
          <p:nvPr>
            <p:ph type="pic" idx="1"/>
          </p:nvPr>
        </p:nvPicPr>
        <p:blipFill>
          <a:blip r:embed="rId2"/>
          <a:srcRect l="8008" r="8008"/>
          <a:stretch>
            <a:fillRect/>
          </a:stretch>
        </p:blipFill>
        <p:spPr>
          <a:xfrm>
            <a:off x="5166859"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noAutofit/>
          </a:bodyPr>
          <a:lstStyle/>
          <a:p>
            <a:r>
              <a:rPr lang="nl-BE" sz="2400" dirty="0"/>
              <a:t>Wat zie je de leerkracht doen?</a:t>
            </a:r>
          </a:p>
          <a:p>
            <a:r>
              <a:rPr lang="nl-BE" sz="2400" dirty="0"/>
              <a:t>Wat spreekt je aan in de  acties die de leerkracht?  </a:t>
            </a:r>
          </a:p>
          <a:p>
            <a:endParaRPr lang="nl-BE" sz="2400" dirty="0"/>
          </a:p>
          <a:p>
            <a:r>
              <a:rPr lang="nl-BE" sz="2400" dirty="0"/>
              <a:t>Welk beeld heeft de leerkracht over onderwijs? Hoe kijkt zij naar kinderen? Wat is belangrijk voor de leerkracht? </a:t>
            </a:r>
            <a:endParaRPr lang="nl-BE" sz="1800" dirty="0"/>
          </a:p>
        </p:txBody>
      </p:sp>
    </p:spTree>
    <p:extLst>
      <p:ext uri="{BB962C8B-B14F-4D97-AF65-F5344CB8AC3E}">
        <p14:creationId xmlns:p14="http://schemas.microsoft.com/office/powerpoint/2010/main" val="171415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381398" cy="741680"/>
          </a:xfrm>
        </p:spPr>
        <p:txBody>
          <a:bodyPr>
            <a:noAutofit/>
          </a:bodyPr>
          <a:lstStyle/>
          <a:p>
            <a:r>
              <a:rPr lang="nl-BE" sz="4400" dirty="0"/>
              <a:t>Door de ogen van…</a:t>
            </a:r>
          </a:p>
        </p:txBody>
      </p:sp>
      <p:pic>
        <p:nvPicPr>
          <p:cNvPr id="6" name="Tijdelijke aanduiding voor afbeelding 5">
            <a:extLst>
              <a:ext uri="{FF2B5EF4-FFF2-40B4-BE49-F238E27FC236}">
                <a16:creationId xmlns:a16="http://schemas.microsoft.com/office/drawing/2014/main" id="{185C3F9C-EC42-4C56-8EC6-7CE0AE5F4C52}"/>
              </a:ext>
            </a:extLst>
          </p:cNvPr>
          <p:cNvPicPr>
            <a:picLocks noGrp="1" noChangeAspect="1"/>
          </p:cNvPicPr>
          <p:nvPr>
            <p:ph type="pic" idx="1"/>
          </p:nvPr>
        </p:nvPicPr>
        <p:blipFill>
          <a:blip r:embed="rId2"/>
          <a:srcRect l="8008" r="8008"/>
          <a:stretch>
            <a:fillRect/>
          </a:stretch>
        </p:blipFill>
        <p:spPr>
          <a:xfrm>
            <a:off x="5183188"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normAutofit/>
          </a:bodyPr>
          <a:lstStyle/>
          <a:p>
            <a:r>
              <a:rPr lang="nl-BE" sz="2400" dirty="0"/>
              <a:t>Wat zie je de ouders doen?  Welke vragen en twijfels hebben de ouders? Is dat voor beide ouders hetzelfde? </a:t>
            </a:r>
          </a:p>
          <a:p>
            <a:endParaRPr lang="nl-BE" sz="2400" dirty="0"/>
          </a:p>
          <a:p>
            <a:r>
              <a:rPr lang="nl-BE" sz="2400" dirty="0"/>
              <a:t>Welk beeld hebben de ouders over onderwijs?  Wat wensen zij voor Rosie? </a:t>
            </a:r>
            <a:endParaRPr lang="nl-BE" sz="1800" dirty="0"/>
          </a:p>
        </p:txBody>
      </p:sp>
    </p:spTree>
    <p:extLst>
      <p:ext uri="{BB962C8B-B14F-4D97-AF65-F5344CB8AC3E}">
        <p14:creationId xmlns:p14="http://schemas.microsoft.com/office/powerpoint/2010/main" val="1009451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397726" cy="741680"/>
          </a:xfrm>
        </p:spPr>
        <p:txBody>
          <a:bodyPr>
            <a:noAutofit/>
          </a:bodyPr>
          <a:lstStyle/>
          <a:p>
            <a:r>
              <a:rPr lang="nl-BE" sz="4400" dirty="0"/>
              <a:t>De context van Rosie</a:t>
            </a:r>
          </a:p>
        </p:txBody>
      </p:sp>
      <p:pic>
        <p:nvPicPr>
          <p:cNvPr id="6" name="Tijdelijke aanduiding voor afbeelding 5">
            <a:extLst>
              <a:ext uri="{FF2B5EF4-FFF2-40B4-BE49-F238E27FC236}">
                <a16:creationId xmlns:a16="http://schemas.microsoft.com/office/drawing/2014/main" id="{185C3F9C-EC42-4C56-8EC6-7CE0AE5F4C52}"/>
              </a:ext>
            </a:extLst>
          </p:cNvPr>
          <p:cNvPicPr>
            <a:picLocks noGrp="1" noChangeAspect="1"/>
          </p:cNvPicPr>
          <p:nvPr>
            <p:ph type="pic" idx="1"/>
          </p:nvPr>
        </p:nvPicPr>
        <p:blipFill>
          <a:blip r:embed="rId2"/>
          <a:srcRect l="8008" r="8008"/>
          <a:stretch>
            <a:fillRect/>
          </a:stretch>
        </p:blipFill>
        <p:spPr>
          <a:xfrm>
            <a:off x="5215845"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normAutofit/>
          </a:bodyPr>
          <a:lstStyle/>
          <a:p>
            <a:r>
              <a:rPr lang="nl-BE" sz="2400" dirty="0"/>
              <a:t>Wat vind je krachtig in Rosie haar situatie?  </a:t>
            </a:r>
          </a:p>
          <a:p>
            <a:endParaRPr lang="nl-BE" sz="2400" dirty="0"/>
          </a:p>
          <a:p>
            <a:r>
              <a:rPr lang="nl-BE" sz="2400" dirty="0"/>
              <a:t>Waar zie je nog kansen om Rosie te laten participeren? </a:t>
            </a:r>
          </a:p>
          <a:p>
            <a:endParaRPr lang="nl-BE" dirty="0"/>
          </a:p>
        </p:txBody>
      </p:sp>
    </p:spTree>
    <p:extLst>
      <p:ext uri="{BB962C8B-B14F-4D97-AF65-F5344CB8AC3E}">
        <p14:creationId xmlns:p14="http://schemas.microsoft.com/office/powerpoint/2010/main" val="93582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Inclusie vraagt actie!</a:t>
            </a:r>
            <a:br>
              <a:rPr lang="nl-BE" dirty="0"/>
            </a:br>
            <a:endParaRPr lang="nl-BE" dirty="0"/>
          </a:p>
        </p:txBody>
      </p:sp>
      <p:sp>
        <p:nvSpPr>
          <p:cNvPr id="3" name="Tijdelijke aanduiding voor inhoud 2"/>
          <p:cNvSpPr>
            <a:spLocks noGrp="1"/>
          </p:cNvSpPr>
          <p:nvPr>
            <p:ph idx="1"/>
          </p:nvPr>
        </p:nvSpPr>
        <p:spPr/>
        <p:txBody>
          <a:bodyPr>
            <a:normAutofit/>
          </a:bodyPr>
          <a:lstStyle/>
          <a:p>
            <a:r>
              <a:rPr lang="nl-BE" dirty="0"/>
              <a:t>Wat zijn mogelijke acties die jij als onderwijsprofessional (leerkracht of ondersteuner) kan doen om er mee voor te zorgen dat Rosie kan participeren in de klas en bij de klasgroep hoort?</a:t>
            </a:r>
          </a:p>
          <a:p>
            <a:pPr marL="0" indent="0">
              <a:buNone/>
            </a:pPr>
            <a:endParaRPr lang="nl-BE" dirty="0"/>
          </a:p>
        </p:txBody>
      </p:sp>
    </p:spTree>
    <p:extLst>
      <p:ext uri="{BB962C8B-B14F-4D97-AF65-F5344CB8AC3E}">
        <p14:creationId xmlns:p14="http://schemas.microsoft.com/office/powerpoint/2010/main" val="307649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Doelstellingen</a:t>
            </a:r>
          </a:p>
        </p:txBody>
      </p:sp>
      <p:sp>
        <p:nvSpPr>
          <p:cNvPr id="3" name="Tijdelijke aanduiding voor inhoud 2"/>
          <p:cNvSpPr>
            <a:spLocks noGrp="1"/>
          </p:cNvSpPr>
          <p:nvPr>
            <p:ph idx="1"/>
          </p:nvPr>
        </p:nvSpPr>
        <p:spPr/>
        <p:txBody>
          <a:bodyPr>
            <a:normAutofit/>
          </a:bodyPr>
          <a:lstStyle/>
          <a:p>
            <a:pPr lvl="0">
              <a:spcAft>
                <a:spcPts val="0"/>
              </a:spcAft>
            </a:pPr>
            <a:r>
              <a:rPr lang="nl-BE" sz="2400" dirty="0">
                <a:latin typeface="Roboto" panose="02000000000000000000" pitchFamily="2" charset="0"/>
                <a:cs typeface="Calibri Light" panose="020F0302020204030204" pitchFamily="34" charset="0"/>
              </a:rPr>
              <a:t>Je verwoordt een concreet en helder doel dat je wil bereiken om meer inclusief te werken.</a:t>
            </a:r>
          </a:p>
          <a:p>
            <a:pPr lvl="0">
              <a:spcAft>
                <a:spcPts val="0"/>
              </a:spcAft>
            </a:pPr>
            <a:r>
              <a:rPr lang="nl-BE" sz="2400" dirty="0">
                <a:latin typeface="Roboto" panose="02000000000000000000" pitchFamily="2" charset="0"/>
                <a:cs typeface="Calibri Light" panose="020F0302020204030204" pitchFamily="34" charset="0"/>
              </a:rPr>
              <a:t>Je omschrijft een eerste stap of actie in de richting van dat doel, op</a:t>
            </a:r>
            <a:r>
              <a:rPr lang="nl-BE" sz="2400" dirty="0">
                <a:latin typeface="Roboto" panose="02000000000000000000" pitchFamily="2" charset="0"/>
              </a:rPr>
              <a:t>dat elke leerling tot leren en participeren kan komen.</a:t>
            </a:r>
            <a:r>
              <a:rPr lang="nl-BE" sz="2400" dirty="0">
                <a:latin typeface="Roboto" panose="02000000000000000000" pitchFamily="2" charset="0"/>
                <a:cs typeface="Calibri Light" panose="020F0302020204030204" pitchFamily="34" charset="0"/>
              </a:rPr>
              <a:t> </a:t>
            </a:r>
          </a:p>
          <a:p>
            <a:pPr>
              <a:lnSpc>
                <a:spcPct val="100000"/>
              </a:lnSpc>
            </a:pPr>
            <a:r>
              <a:rPr lang="nl-BE" sz="2400" dirty="0">
                <a:latin typeface="Roboto" panose="02000000000000000000" pitchFamily="2" charset="0"/>
                <a:cs typeface="Calibri Light" panose="020F0302020204030204" pitchFamily="34" charset="0"/>
              </a:rPr>
              <a:t>Je leeft je in </a:t>
            </a:r>
            <a:r>
              <a:rPr lang="nl-BE" sz="2400" dirty="0" err="1">
                <a:latin typeface="Roboto" panose="02000000000000000000" pitchFamily="2" charset="0"/>
                <a:cs typeface="Calibri Light" panose="020F0302020204030204" pitchFamily="34" charset="0"/>
              </a:rPr>
              <a:t>in</a:t>
            </a:r>
            <a:r>
              <a:rPr lang="nl-BE" sz="2400" dirty="0">
                <a:latin typeface="Roboto" panose="02000000000000000000" pitchFamily="2" charset="0"/>
                <a:cs typeface="Calibri Light" panose="020F0302020204030204" pitchFamily="34" charset="0"/>
              </a:rPr>
              <a:t> het perspectief van leerlingen en ouders op een inclusieve leeromgeving  en krijgt inzicht in hoe zij inclusie ervaren</a:t>
            </a:r>
          </a:p>
          <a:p>
            <a:pPr>
              <a:lnSpc>
                <a:spcPct val="100000"/>
              </a:lnSpc>
            </a:pPr>
            <a:r>
              <a:rPr lang="nl-BE" sz="2400" dirty="0">
                <a:latin typeface="Roboto" panose="02000000000000000000" pitchFamily="2" charset="0"/>
                <a:cs typeface="Calibri Light" panose="020F0302020204030204" pitchFamily="34" charset="0"/>
              </a:rPr>
              <a:t>Je verwoordt wat leerlingen en ouders nodig hebben om volwaardig te kunnen participeren in het klas- en schoolgebeuren. </a:t>
            </a:r>
          </a:p>
          <a:p>
            <a:pPr marL="0" indent="0">
              <a:buNone/>
            </a:pPr>
            <a:endParaRPr lang="nl-BE" sz="2400" dirty="0">
              <a:latin typeface="+mj-lt"/>
            </a:endParaRPr>
          </a:p>
        </p:txBody>
      </p:sp>
      <p:pic>
        <p:nvPicPr>
          <p:cNvPr id="5" name="Afbeelding 4"/>
          <p:cNvPicPr>
            <a:picLocks noChangeAspect="1"/>
          </p:cNvPicPr>
          <p:nvPr/>
        </p:nvPicPr>
        <p:blipFill rotWithShape="1">
          <a:blip r:embed="rId2"/>
          <a:srcRect l="15120" r="5892" b="-3"/>
          <a:stretch/>
        </p:blipFill>
        <p:spPr>
          <a:xfrm>
            <a:off x="10182616" y="-93989"/>
            <a:ext cx="1772274" cy="2243789"/>
          </a:xfrm>
          <a:prstGeom prst="rect">
            <a:avLst/>
          </a:prstGeom>
        </p:spPr>
      </p:pic>
    </p:spTree>
    <p:extLst>
      <p:ext uri="{BB962C8B-B14F-4D97-AF65-F5344CB8AC3E}">
        <p14:creationId xmlns:p14="http://schemas.microsoft.com/office/powerpoint/2010/main" val="1873550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53D56-D77B-44FF-8B0D-7043B73E8D17}"/>
              </a:ext>
            </a:extLst>
          </p:cNvPr>
          <p:cNvSpPr>
            <a:spLocks noGrp="1"/>
          </p:cNvSpPr>
          <p:nvPr>
            <p:ph type="title"/>
          </p:nvPr>
        </p:nvSpPr>
        <p:spPr/>
        <p:txBody>
          <a:bodyPr/>
          <a:lstStyle/>
          <a:p>
            <a:r>
              <a:rPr lang="nl-BE" dirty="0"/>
              <a:t>Caleidoscoop </a:t>
            </a:r>
          </a:p>
        </p:txBody>
      </p:sp>
      <p:sp>
        <p:nvSpPr>
          <p:cNvPr id="3" name="Tijdelijke aanduiding voor inhoud 2">
            <a:extLst>
              <a:ext uri="{FF2B5EF4-FFF2-40B4-BE49-F238E27FC236}">
                <a16:creationId xmlns:a16="http://schemas.microsoft.com/office/drawing/2014/main" id="{53C7DD59-F705-4034-B8C1-B74B935549D1}"/>
              </a:ext>
            </a:extLst>
          </p:cNvPr>
          <p:cNvSpPr>
            <a:spLocks noGrp="1"/>
          </p:cNvSpPr>
          <p:nvPr>
            <p:ph idx="1"/>
          </p:nvPr>
        </p:nvSpPr>
        <p:spPr/>
        <p:txBody>
          <a:bodyPr/>
          <a:lstStyle/>
          <a:p>
            <a:r>
              <a:rPr lang="nl-BE" dirty="0"/>
              <a:t>Kinderen, ouders, leraren, ondersteuners,… </a:t>
            </a:r>
          </a:p>
          <a:p>
            <a:r>
              <a:rPr lang="nl-BE" dirty="0"/>
              <a:t>Inclusie, normalisatie, segregatie, …</a:t>
            </a:r>
          </a:p>
          <a:p>
            <a:r>
              <a:rPr lang="nl-BE" dirty="0"/>
              <a:t>Verantwoordelijkheden en posities…</a:t>
            </a:r>
          </a:p>
          <a:p>
            <a:r>
              <a:rPr lang="nl-BE" dirty="0"/>
              <a:t>Angst, twijfel, onzekerheden bij iedereen</a:t>
            </a:r>
          </a:p>
          <a:p>
            <a:endParaRPr lang="nl-BE" dirty="0"/>
          </a:p>
          <a:p>
            <a:pPr marL="457200" lvl="1" indent="0">
              <a:buNone/>
            </a:pPr>
            <a:r>
              <a:rPr lang="nl-BE" dirty="0"/>
              <a:t>Het vraagt een constant balanceren en afwegen….</a:t>
            </a:r>
          </a:p>
        </p:txBody>
      </p:sp>
      <p:pic>
        <p:nvPicPr>
          <p:cNvPr id="4" name="Afbeelding 3">
            <a:extLst>
              <a:ext uri="{FF2B5EF4-FFF2-40B4-BE49-F238E27FC236}">
                <a16:creationId xmlns:a16="http://schemas.microsoft.com/office/drawing/2014/main" id="{51CC82DB-7C45-4284-AA92-33924DB133A8}"/>
              </a:ext>
            </a:extLst>
          </p:cNvPr>
          <p:cNvPicPr>
            <a:picLocks noChangeAspect="1"/>
          </p:cNvPicPr>
          <p:nvPr/>
        </p:nvPicPr>
        <p:blipFill>
          <a:blip r:embed="rId3"/>
          <a:stretch>
            <a:fillRect/>
          </a:stretch>
        </p:blipFill>
        <p:spPr>
          <a:xfrm>
            <a:off x="7910512" y="4340225"/>
            <a:ext cx="3914775" cy="2152650"/>
          </a:xfrm>
          <a:prstGeom prst="rect">
            <a:avLst/>
          </a:prstGeom>
        </p:spPr>
      </p:pic>
      <p:pic>
        <p:nvPicPr>
          <p:cNvPr id="5" name="Afbeelding 4">
            <a:extLst>
              <a:ext uri="{FF2B5EF4-FFF2-40B4-BE49-F238E27FC236}">
                <a16:creationId xmlns:a16="http://schemas.microsoft.com/office/drawing/2014/main" id="{A91310A3-447B-45CA-82F1-D279E5E9C106}"/>
              </a:ext>
            </a:extLst>
          </p:cNvPr>
          <p:cNvPicPr>
            <a:picLocks noChangeAspect="1"/>
          </p:cNvPicPr>
          <p:nvPr/>
        </p:nvPicPr>
        <p:blipFill>
          <a:blip r:embed="rId4"/>
          <a:stretch>
            <a:fillRect/>
          </a:stretch>
        </p:blipFill>
        <p:spPr>
          <a:xfrm>
            <a:off x="9563100" y="242888"/>
            <a:ext cx="2438400" cy="2533650"/>
          </a:xfrm>
          <a:prstGeom prst="rect">
            <a:avLst/>
          </a:prstGeom>
        </p:spPr>
      </p:pic>
    </p:spTree>
    <p:extLst>
      <p:ext uri="{BB962C8B-B14F-4D97-AF65-F5344CB8AC3E}">
        <p14:creationId xmlns:p14="http://schemas.microsoft.com/office/powerpoint/2010/main" val="143294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6279469" cy="741680"/>
          </a:xfrm>
        </p:spPr>
        <p:txBody>
          <a:bodyPr>
            <a:noAutofit/>
          </a:bodyPr>
          <a:lstStyle/>
          <a:p>
            <a:r>
              <a:rPr lang="nl-BE" sz="4400" dirty="0"/>
              <a:t>Door de ogen van Sami</a:t>
            </a:r>
          </a:p>
        </p:txBody>
      </p:sp>
      <p:pic>
        <p:nvPicPr>
          <p:cNvPr id="7" name="Tijdelijke aanduiding voor afbeelding 6">
            <a:extLst>
              <a:ext uri="{FF2B5EF4-FFF2-40B4-BE49-F238E27FC236}">
                <a16:creationId xmlns:a16="http://schemas.microsoft.com/office/drawing/2014/main" id="{BA44E73A-25E5-49DC-85E2-304362191F3A}"/>
              </a:ext>
            </a:extLst>
          </p:cNvPr>
          <p:cNvPicPr>
            <a:picLocks noGrp="1" noChangeAspect="1"/>
          </p:cNvPicPr>
          <p:nvPr>
            <p:ph type="pic" idx="1"/>
          </p:nvPr>
        </p:nvPicPr>
        <p:blipFill>
          <a:blip r:embed="rId2"/>
          <a:srcRect l="6881" r="6881"/>
          <a:stretch>
            <a:fillRect/>
          </a:stretch>
        </p:blipFill>
        <p:spPr>
          <a:xfrm>
            <a:off x="5297488"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zie je Sami doen?</a:t>
            </a:r>
          </a:p>
          <a:p>
            <a:endParaRPr lang="nl-BE" sz="2400" dirty="0"/>
          </a:p>
          <a:p>
            <a:r>
              <a:rPr lang="nl-BE" sz="2400" dirty="0"/>
              <a:t>Hoe kijkt Sami naar zijn leerkracht/ klasgenoten? Wat betekent de leerkracht/ de klasgenoten voor Sami? </a:t>
            </a:r>
          </a:p>
          <a:p>
            <a:endParaRPr lang="nl-BE" dirty="0"/>
          </a:p>
        </p:txBody>
      </p:sp>
    </p:spTree>
    <p:extLst>
      <p:ext uri="{BB962C8B-B14F-4D97-AF65-F5344CB8AC3E}">
        <p14:creationId xmlns:p14="http://schemas.microsoft.com/office/powerpoint/2010/main" val="271133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4940526" cy="741680"/>
          </a:xfrm>
        </p:spPr>
        <p:txBody>
          <a:bodyPr>
            <a:noAutofit/>
          </a:bodyPr>
          <a:lstStyle/>
          <a:p>
            <a:r>
              <a:rPr lang="nl-BE" sz="4400" dirty="0"/>
              <a:t>Door de ogen van… </a:t>
            </a:r>
          </a:p>
        </p:txBody>
      </p:sp>
      <p:pic>
        <p:nvPicPr>
          <p:cNvPr id="7" name="Tijdelijke aanduiding voor afbeelding 6">
            <a:extLst>
              <a:ext uri="{FF2B5EF4-FFF2-40B4-BE49-F238E27FC236}">
                <a16:creationId xmlns:a16="http://schemas.microsoft.com/office/drawing/2014/main" id="{BA44E73A-25E5-49DC-85E2-304362191F3A}"/>
              </a:ext>
            </a:extLst>
          </p:cNvPr>
          <p:cNvPicPr>
            <a:picLocks noGrp="1" noChangeAspect="1"/>
          </p:cNvPicPr>
          <p:nvPr>
            <p:ph type="pic" idx="1"/>
          </p:nvPr>
        </p:nvPicPr>
        <p:blipFill>
          <a:blip r:embed="rId2"/>
          <a:srcRect l="6881" r="6881"/>
          <a:stretch>
            <a:fillRect/>
          </a:stretch>
        </p:blipFill>
        <p:spPr>
          <a:xfrm>
            <a:off x="5183188"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zie je de leerkracht doen? Wat spreekt je aan in de  acties die de leerkracht?  </a:t>
            </a:r>
          </a:p>
          <a:p>
            <a:endParaRPr lang="nl-BE" sz="2400" dirty="0"/>
          </a:p>
          <a:p>
            <a:endParaRPr lang="nl-BE" sz="2400" dirty="0"/>
          </a:p>
          <a:p>
            <a:r>
              <a:rPr lang="nl-BE" sz="2400" dirty="0"/>
              <a:t>Welk beeld heeft de leerkracht over onderwijs? </a:t>
            </a:r>
          </a:p>
          <a:p>
            <a:endParaRPr lang="nl-BE" dirty="0"/>
          </a:p>
        </p:txBody>
      </p:sp>
    </p:spTree>
    <p:extLst>
      <p:ext uri="{BB962C8B-B14F-4D97-AF65-F5344CB8AC3E}">
        <p14:creationId xmlns:p14="http://schemas.microsoft.com/office/powerpoint/2010/main" val="242946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4907869" cy="741680"/>
          </a:xfrm>
        </p:spPr>
        <p:txBody>
          <a:bodyPr>
            <a:noAutofit/>
          </a:bodyPr>
          <a:lstStyle/>
          <a:p>
            <a:r>
              <a:rPr lang="nl-BE" sz="4400" dirty="0"/>
              <a:t>Door de ogen van… </a:t>
            </a:r>
          </a:p>
        </p:txBody>
      </p:sp>
      <p:pic>
        <p:nvPicPr>
          <p:cNvPr id="7" name="Tijdelijke aanduiding voor afbeelding 6">
            <a:extLst>
              <a:ext uri="{FF2B5EF4-FFF2-40B4-BE49-F238E27FC236}">
                <a16:creationId xmlns:a16="http://schemas.microsoft.com/office/drawing/2014/main" id="{BA44E73A-25E5-49DC-85E2-304362191F3A}"/>
              </a:ext>
            </a:extLst>
          </p:cNvPr>
          <p:cNvPicPr>
            <a:picLocks noGrp="1" noChangeAspect="1"/>
          </p:cNvPicPr>
          <p:nvPr>
            <p:ph type="pic" idx="1"/>
          </p:nvPr>
        </p:nvPicPr>
        <p:blipFill>
          <a:blip r:embed="rId2"/>
          <a:srcRect l="6881" r="6881"/>
          <a:stretch>
            <a:fillRect/>
          </a:stretch>
        </p:blipFill>
        <p:spPr>
          <a:xfrm>
            <a:off x="5166859"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dirty="0"/>
              <a:t> </a:t>
            </a:r>
          </a:p>
          <a:p>
            <a:r>
              <a:rPr lang="nl-BE" sz="2400" dirty="0"/>
              <a:t>Wat zie je de ouders doen? </a:t>
            </a:r>
          </a:p>
          <a:p>
            <a:endParaRPr lang="nl-BE" sz="2400" dirty="0"/>
          </a:p>
          <a:p>
            <a:r>
              <a:rPr lang="nl-BE" sz="2400" dirty="0"/>
              <a:t>Wat zou de ouder graag wensen? </a:t>
            </a:r>
          </a:p>
          <a:p>
            <a:endParaRPr lang="nl-BE" dirty="0"/>
          </a:p>
        </p:txBody>
      </p:sp>
    </p:spTree>
    <p:extLst>
      <p:ext uri="{BB962C8B-B14F-4D97-AF65-F5344CB8AC3E}">
        <p14:creationId xmlns:p14="http://schemas.microsoft.com/office/powerpoint/2010/main" val="230999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7063241" cy="741680"/>
          </a:xfrm>
        </p:spPr>
        <p:txBody>
          <a:bodyPr>
            <a:noAutofit/>
          </a:bodyPr>
          <a:lstStyle/>
          <a:p>
            <a:r>
              <a:rPr lang="nl-BE" sz="4400" dirty="0"/>
              <a:t>De context van Sami</a:t>
            </a:r>
          </a:p>
        </p:txBody>
      </p:sp>
      <p:pic>
        <p:nvPicPr>
          <p:cNvPr id="7" name="Tijdelijke aanduiding voor afbeelding 6">
            <a:extLst>
              <a:ext uri="{FF2B5EF4-FFF2-40B4-BE49-F238E27FC236}">
                <a16:creationId xmlns:a16="http://schemas.microsoft.com/office/drawing/2014/main" id="{BA44E73A-25E5-49DC-85E2-304362191F3A}"/>
              </a:ext>
            </a:extLst>
          </p:cNvPr>
          <p:cNvPicPr>
            <a:picLocks noGrp="1" noChangeAspect="1"/>
          </p:cNvPicPr>
          <p:nvPr>
            <p:ph type="pic" idx="1"/>
          </p:nvPr>
        </p:nvPicPr>
        <p:blipFill>
          <a:blip r:embed="rId3"/>
          <a:srcRect l="6881" r="6881"/>
          <a:stretch>
            <a:fillRect/>
          </a:stretch>
        </p:blipFill>
        <p:spPr>
          <a:xfrm>
            <a:off x="5117874"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vind je krachtig in Sami zijn context?  </a:t>
            </a:r>
          </a:p>
          <a:p>
            <a:endParaRPr lang="nl-BE" sz="2400" dirty="0"/>
          </a:p>
          <a:p>
            <a:r>
              <a:rPr lang="nl-BE" sz="2400" dirty="0"/>
              <a:t>Waar zie je nog kansen om Sami te laten participeren? </a:t>
            </a:r>
          </a:p>
          <a:p>
            <a:endParaRPr lang="nl-BE" dirty="0"/>
          </a:p>
        </p:txBody>
      </p:sp>
    </p:spTree>
    <p:extLst>
      <p:ext uri="{BB962C8B-B14F-4D97-AF65-F5344CB8AC3E}">
        <p14:creationId xmlns:p14="http://schemas.microsoft.com/office/powerpoint/2010/main" val="3224703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Inclusie vraagt actie!</a:t>
            </a:r>
            <a:br>
              <a:rPr lang="nl-BE" dirty="0"/>
            </a:br>
            <a:endParaRPr lang="nl-BE" dirty="0"/>
          </a:p>
        </p:txBody>
      </p:sp>
      <p:sp>
        <p:nvSpPr>
          <p:cNvPr id="3" name="Tijdelijke aanduiding voor inhoud 2"/>
          <p:cNvSpPr>
            <a:spLocks noGrp="1"/>
          </p:cNvSpPr>
          <p:nvPr>
            <p:ph idx="1"/>
          </p:nvPr>
        </p:nvSpPr>
        <p:spPr/>
        <p:txBody>
          <a:bodyPr>
            <a:normAutofit/>
          </a:bodyPr>
          <a:lstStyle/>
          <a:p>
            <a:r>
              <a:rPr lang="nl-BE" dirty="0"/>
              <a:t>Wat zijn mogelijke acties die jij als onderwijsprofessional (leerkracht of ondersteuner) kan doen om er mee voor te zorgen dat Sami kan participeren in de klas en bij de klasgroep hoort?</a:t>
            </a:r>
          </a:p>
          <a:p>
            <a:pPr marL="0" indent="0">
              <a:buNone/>
            </a:pPr>
            <a:endParaRPr lang="nl-BE" dirty="0"/>
          </a:p>
        </p:txBody>
      </p:sp>
    </p:spTree>
    <p:extLst>
      <p:ext uri="{BB962C8B-B14F-4D97-AF65-F5344CB8AC3E}">
        <p14:creationId xmlns:p14="http://schemas.microsoft.com/office/powerpoint/2010/main" val="337820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53D56-D77B-44FF-8B0D-7043B73E8D17}"/>
              </a:ext>
            </a:extLst>
          </p:cNvPr>
          <p:cNvSpPr>
            <a:spLocks noGrp="1"/>
          </p:cNvSpPr>
          <p:nvPr>
            <p:ph type="title"/>
          </p:nvPr>
        </p:nvSpPr>
        <p:spPr/>
        <p:txBody>
          <a:bodyPr/>
          <a:lstStyle/>
          <a:p>
            <a:r>
              <a:rPr lang="nl-BE" dirty="0"/>
              <a:t>Beeldvorming</a:t>
            </a:r>
          </a:p>
        </p:txBody>
      </p:sp>
      <p:sp>
        <p:nvSpPr>
          <p:cNvPr id="3" name="Tijdelijke aanduiding voor inhoud 2">
            <a:extLst>
              <a:ext uri="{FF2B5EF4-FFF2-40B4-BE49-F238E27FC236}">
                <a16:creationId xmlns:a16="http://schemas.microsoft.com/office/drawing/2014/main" id="{53C7DD59-F705-4034-B8C1-B74B935549D1}"/>
              </a:ext>
            </a:extLst>
          </p:cNvPr>
          <p:cNvSpPr>
            <a:spLocks noGrp="1"/>
          </p:cNvSpPr>
          <p:nvPr>
            <p:ph idx="1"/>
          </p:nvPr>
        </p:nvSpPr>
        <p:spPr/>
        <p:txBody>
          <a:bodyPr/>
          <a:lstStyle/>
          <a:p>
            <a:r>
              <a:rPr lang="nl-BE" dirty="0"/>
              <a:t>Ondersteuningsbehoeften Positieve waarderen en benutten</a:t>
            </a:r>
          </a:p>
          <a:p>
            <a:r>
              <a:rPr lang="nl-BE" dirty="0"/>
              <a:t>Kind een stem geven </a:t>
            </a:r>
          </a:p>
          <a:p>
            <a:r>
              <a:rPr lang="nl-BE" dirty="0"/>
              <a:t>Alle schakeringen van de diamant laten zien</a:t>
            </a:r>
          </a:p>
          <a:p>
            <a:endParaRPr lang="nl-BE" dirty="0"/>
          </a:p>
          <a:p>
            <a:pPr lvl="1"/>
            <a:r>
              <a:rPr lang="nl-BE" dirty="0"/>
              <a:t>Het vraagt openheid en onvoorwaardelijke geloof in veranderbaarheid</a:t>
            </a:r>
          </a:p>
        </p:txBody>
      </p:sp>
    </p:spTree>
    <p:extLst>
      <p:ext uri="{BB962C8B-B14F-4D97-AF65-F5344CB8AC3E}">
        <p14:creationId xmlns:p14="http://schemas.microsoft.com/office/powerpoint/2010/main" val="293280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6083526" cy="741680"/>
          </a:xfrm>
        </p:spPr>
        <p:txBody>
          <a:bodyPr>
            <a:noAutofit/>
          </a:bodyPr>
          <a:lstStyle/>
          <a:p>
            <a:r>
              <a:rPr lang="nl-BE" sz="4400" dirty="0"/>
              <a:t>Door de ogen van </a:t>
            </a:r>
            <a:r>
              <a:rPr lang="nl-BE" sz="4400" dirty="0" err="1"/>
              <a:t>Irakli</a:t>
            </a:r>
            <a:endParaRPr lang="nl-BE" sz="4400" dirty="0"/>
          </a:p>
        </p:txBody>
      </p:sp>
      <p:pic>
        <p:nvPicPr>
          <p:cNvPr id="8" name="Tijdelijke aanduiding voor inhoud 7">
            <a:extLst>
              <a:ext uri="{FF2B5EF4-FFF2-40B4-BE49-F238E27FC236}">
                <a16:creationId xmlns:a16="http://schemas.microsoft.com/office/drawing/2014/main" id="{8E8715FE-7872-4619-B522-C21CF670DD15}"/>
              </a:ext>
            </a:extLst>
          </p:cNvPr>
          <p:cNvPicPr>
            <a:picLocks noGrp="1" noChangeAspect="1"/>
          </p:cNvPicPr>
          <p:nvPr>
            <p:ph type="pic" idx="1"/>
          </p:nvPr>
        </p:nvPicPr>
        <p:blipFill>
          <a:blip r:embed="rId2"/>
          <a:srcRect l="12429" r="12429"/>
          <a:stretch>
            <a:fillRect/>
          </a:stretch>
        </p:blipFill>
        <p:spPr>
          <a:xfrm>
            <a:off x="5199516"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normAutofit/>
          </a:bodyPr>
          <a:lstStyle/>
          <a:p>
            <a:r>
              <a:rPr lang="nl-BE" sz="2400" dirty="0"/>
              <a:t>Hoe ervaart </a:t>
            </a:r>
            <a:r>
              <a:rPr lang="nl-BE" sz="2400" dirty="0" err="1"/>
              <a:t>Irakli</a:t>
            </a:r>
            <a:r>
              <a:rPr lang="nl-BE" sz="2400" dirty="0"/>
              <a:t> zijn klas? Wat spreekt je aan in de  acties van de leerkracht?  </a:t>
            </a:r>
          </a:p>
          <a:p>
            <a:endParaRPr lang="nl-BE" sz="2400" dirty="0"/>
          </a:p>
          <a:p>
            <a:r>
              <a:rPr lang="nl-BE" sz="2400" dirty="0"/>
              <a:t>Wat vind je krachtig in </a:t>
            </a:r>
            <a:r>
              <a:rPr lang="nl-BE" sz="2400" dirty="0" err="1"/>
              <a:t>Irakli</a:t>
            </a:r>
            <a:r>
              <a:rPr lang="nl-BE" sz="2400" dirty="0"/>
              <a:t> zijn context?  </a:t>
            </a:r>
          </a:p>
          <a:p>
            <a:r>
              <a:rPr lang="nl-BE" sz="2400" dirty="0"/>
              <a:t>Waar zie je nog kansen om </a:t>
            </a:r>
            <a:r>
              <a:rPr lang="nl-BE" sz="2400" dirty="0" err="1"/>
              <a:t>Irakli</a:t>
            </a:r>
            <a:r>
              <a:rPr lang="nl-BE" sz="2400" dirty="0"/>
              <a:t> te laten participeren? </a:t>
            </a:r>
          </a:p>
          <a:p>
            <a:endParaRPr lang="nl-BE" sz="1800" dirty="0"/>
          </a:p>
        </p:txBody>
      </p:sp>
    </p:spTree>
    <p:extLst>
      <p:ext uri="{BB962C8B-B14F-4D97-AF65-F5344CB8AC3E}">
        <p14:creationId xmlns:p14="http://schemas.microsoft.com/office/powerpoint/2010/main" val="282422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103812" cy="741680"/>
          </a:xfrm>
        </p:spPr>
        <p:txBody>
          <a:bodyPr>
            <a:noAutofit/>
          </a:bodyPr>
          <a:lstStyle/>
          <a:p>
            <a:r>
              <a:rPr lang="nl-BE" sz="4400" dirty="0"/>
              <a:t>Door de ogen van… </a:t>
            </a:r>
          </a:p>
        </p:txBody>
      </p:sp>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dirty="0"/>
              <a:t> </a:t>
            </a:r>
          </a:p>
          <a:p>
            <a:r>
              <a:rPr lang="nl-BE" sz="2400" dirty="0"/>
              <a:t>Wat zie je de ouders doen?  Welke vragen en twijfels hebben zij? </a:t>
            </a:r>
          </a:p>
          <a:p>
            <a:endParaRPr lang="nl-BE" sz="2400" dirty="0"/>
          </a:p>
          <a:p>
            <a:r>
              <a:rPr lang="nl-BE" sz="2400" dirty="0"/>
              <a:t>Welk beeld hebben de ouders over onderwijs? Wat wensen de ouders? </a:t>
            </a:r>
          </a:p>
          <a:p>
            <a:endParaRPr lang="nl-BE" dirty="0"/>
          </a:p>
          <a:p>
            <a:endParaRPr lang="nl-BE" dirty="0"/>
          </a:p>
        </p:txBody>
      </p:sp>
      <p:pic>
        <p:nvPicPr>
          <p:cNvPr id="5" name="Tijdelijke aanduiding voor inhoud 7">
            <a:extLst>
              <a:ext uri="{FF2B5EF4-FFF2-40B4-BE49-F238E27FC236}">
                <a16:creationId xmlns:a16="http://schemas.microsoft.com/office/drawing/2014/main" id="{AE3E592D-70D0-4F15-A25A-5F6D59D89C90}"/>
              </a:ext>
            </a:extLst>
          </p:cNvPr>
          <p:cNvPicPr>
            <a:picLocks noChangeAspect="1"/>
          </p:cNvPicPr>
          <p:nvPr/>
        </p:nvPicPr>
        <p:blipFill>
          <a:blip r:embed="rId2"/>
          <a:srcRect l="12429" r="12429"/>
          <a:stretch>
            <a:fillRect/>
          </a:stretch>
        </p:blipFill>
        <p:spPr>
          <a:xfrm>
            <a:off x="5281159" y="1198880"/>
            <a:ext cx="6172200" cy="4873625"/>
          </a:xfrm>
          <a:prstGeom prst="rect">
            <a:avLst/>
          </a:prstGeom>
        </p:spPr>
      </p:pic>
    </p:spTree>
    <p:extLst>
      <p:ext uri="{BB962C8B-B14F-4D97-AF65-F5344CB8AC3E}">
        <p14:creationId xmlns:p14="http://schemas.microsoft.com/office/powerpoint/2010/main" val="3780252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Inclusie vraagt actie!</a:t>
            </a:r>
            <a:br>
              <a:rPr lang="nl-BE" dirty="0"/>
            </a:br>
            <a:endParaRPr lang="nl-BE" dirty="0"/>
          </a:p>
        </p:txBody>
      </p:sp>
      <p:sp>
        <p:nvSpPr>
          <p:cNvPr id="3" name="Tijdelijke aanduiding voor inhoud 2"/>
          <p:cNvSpPr>
            <a:spLocks noGrp="1"/>
          </p:cNvSpPr>
          <p:nvPr>
            <p:ph idx="1"/>
          </p:nvPr>
        </p:nvSpPr>
        <p:spPr/>
        <p:txBody>
          <a:bodyPr>
            <a:normAutofit/>
          </a:bodyPr>
          <a:lstStyle/>
          <a:p>
            <a:r>
              <a:rPr lang="nl-BE" dirty="0"/>
              <a:t>Wat zijn mogelijke acties die jij als onderwijsprofessional (leerkracht of ondersteuner) kan doen om er mee voor te zorgen dat </a:t>
            </a:r>
            <a:r>
              <a:rPr lang="nl-BE" dirty="0" err="1"/>
              <a:t>Irakli</a:t>
            </a:r>
            <a:r>
              <a:rPr lang="nl-BE" dirty="0"/>
              <a:t> kan participeren in de klas en bij de klasgroep hoort?</a:t>
            </a:r>
          </a:p>
          <a:p>
            <a:pPr marL="0" indent="0">
              <a:buNone/>
            </a:pPr>
            <a:endParaRPr lang="nl-BE" dirty="0"/>
          </a:p>
        </p:txBody>
      </p:sp>
    </p:spTree>
    <p:extLst>
      <p:ext uri="{BB962C8B-B14F-4D97-AF65-F5344CB8AC3E}">
        <p14:creationId xmlns:p14="http://schemas.microsoft.com/office/powerpoint/2010/main" val="49272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Doel in het vizier</a:t>
            </a:r>
          </a:p>
          <a:p>
            <a:pPr marL="800100" lvl="1" indent="-342900">
              <a:buFont typeface="+mj-lt"/>
              <a:buAutoNum type="arabicPeriod"/>
            </a:pPr>
            <a:r>
              <a:rPr lang="nl-NL" dirty="0"/>
              <a:t>Missing </a:t>
            </a:r>
            <a:r>
              <a:rPr lang="nl-NL" dirty="0" err="1"/>
              <a:t>Voices</a:t>
            </a:r>
            <a:endParaRPr lang="nl-NL" dirty="0"/>
          </a:p>
          <a:p>
            <a:pPr marL="800100" lvl="1" indent="-342900">
              <a:buFont typeface="+mj-lt"/>
              <a:buAutoNum type="arabicPeriod"/>
            </a:pPr>
            <a:r>
              <a:rPr lang="nl-NL" dirty="0"/>
              <a:t>Opdracht Diversiteit in Beeld</a:t>
            </a:r>
          </a:p>
          <a:p>
            <a:pPr marL="342900" indent="-342900">
              <a:buFont typeface="+mj-lt"/>
              <a:buAutoNum type="arabicPeriod"/>
            </a:pPr>
            <a:endParaRPr lang="nl-NL" sz="2400" dirty="0">
              <a:solidFill>
                <a:srgbClr val="FC7F7A"/>
              </a:solidFill>
            </a:endParaRPr>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176767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E0DED-95AE-4A04-A5C6-8D13CBB7BBB3}"/>
              </a:ext>
            </a:extLst>
          </p:cNvPr>
          <p:cNvSpPr>
            <a:spLocks noGrp="1"/>
          </p:cNvSpPr>
          <p:nvPr>
            <p:ph type="title"/>
          </p:nvPr>
        </p:nvSpPr>
        <p:spPr/>
        <p:txBody>
          <a:bodyPr/>
          <a:lstStyle/>
          <a:p>
            <a:r>
              <a:rPr lang="nl-BE" dirty="0"/>
              <a:t>De mythe van geen betrokken ouders</a:t>
            </a:r>
          </a:p>
        </p:txBody>
      </p:sp>
      <p:sp>
        <p:nvSpPr>
          <p:cNvPr id="3" name="Tijdelijke aanduiding voor inhoud 2">
            <a:extLst>
              <a:ext uri="{FF2B5EF4-FFF2-40B4-BE49-F238E27FC236}">
                <a16:creationId xmlns:a16="http://schemas.microsoft.com/office/drawing/2014/main" id="{975CA56B-C91F-4015-AE80-01C11238BF0D}"/>
              </a:ext>
            </a:extLst>
          </p:cNvPr>
          <p:cNvSpPr>
            <a:spLocks noGrp="1"/>
          </p:cNvSpPr>
          <p:nvPr>
            <p:ph idx="1"/>
          </p:nvPr>
        </p:nvSpPr>
        <p:spPr/>
        <p:txBody>
          <a:bodyPr/>
          <a:lstStyle/>
          <a:p>
            <a:r>
              <a:rPr lang="nl-BE" dirty="0"/>
              <a:t>Betekenis die ouders geven aan school, leerkrachten, ondersteuning</a:t>
            </a:r>
          </a:p>
          <a:p>
            <a:r>
              <a:rPr lang="nl-BE" dirty="0"/>
              <a:t>Schipperen tussen gerustheid en ongerustheid</a:t>
            </a:r>
          </a:p>
          <a:p>
            <a:r>
              <a:rPr lang="nl-BE" dirty="0"/>
              <a:t>Vragen rond zorg en ondersteuning (link gelijke kansen)</a:t>
            </a:r>
          </a:p>
          <a:p>
            <a:r>
              <a:rPr lang="nl-BE" dirty="0" err="1"/>
              <a:t>Educare</a:t>
            </a:r>
            <a:r>
              <a:rPr lang="nl-BE" dirty="0"/>
              <a:t> = zorg is leren en leren is zorg </a:t>
            </a:r>
          </a:p>
          <a:p>
            <a:pPr marL="0" indent="0">
              <a:buNone/>
            </a:pPr>
            <a:endParaRPr lang="nl-BE" dirty="0"/>
          </a:p>
          <a:p>
            <a:endParaRPr lang="nl-BE" dirty="0"/>
          </a:p>
        </p:txBody>
      </p:sp>
    </p:spTree>
    <p:extLst>
      <p:ext uri="{BB962C8B-B14F-4D97-AF65-F5344CB8AC3E}">
        <p14:creationId xmlns:p14="http://schemas.microsoft.com/office/powerpoint/2010/main" val="3577791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6426426" cy="741680"/>
          </a:xfrm>
        </p:spPr>
        <p:txBody>
          <a:bodyPr>
            <a:noAutofit/>
          </a:bodyPr>
          <a:lstStyle/>
          <a:p>
            <a:r>
              <a:rPr lang="nl-BE" sz="4400" dirty="0"/>
              <a:t>Door de ogen van Nathan</a:t>
            </a:r>
          </a:p>
        </p:txBody>
      </p:sp>
      <p:pic>
        <p:nvPicPr>
          <p:cNvPr id="7" name="Tijdelijke aanduiding voor inhoud 6">
            <a:extLst>
              <a:ext uri="{FF2B5EF4-FFF2-40B4-BE49-F238E27FC236}">
                <a16:creationId xmlns:a16="http://schemas.microsoft.com/office/drawing/2014/main" id="{9B844331-7699-4979-B5A8-74CCF8FA387C}"/>
              </a:ext>
            </a:extLst>
          </p:cNvPr>
          <p:cNvPicPr>
            <a:picLocks noGrp="1" noChangeAspect="1"/>
          </p:cNvPicPr>
          <p:nvPr>
            <p:ph type="pic" idx="1"/>
          </p:nvPr>
        </p:nvPicPr>
        <p:blipFill>
          <a:blip r:embed="rId2"/>
          <a:srcRect l="7562" r="7562"/>
          <a:stretch>
            <a:fillRect/>
          </a:stretch>
        </p:blipFill>
        <p:spPr>
          <a:xfrm>
            <a:off x="5232174"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zie je Nathan doen?</a:t>
            </a:r>
          </a:p>
          <a:p>
            <a:endParaRPr lang="nl-BE" sz="2400" dirty="0"/>
          </a:p>
          <a:p>
            <a:r>
              <a:rPr lang="nl-BE" sz="2400" dirty="0"/>
              <a:t>Hoe kijkt Nathan naar zijn leerkracht/ klasgenoten? Wat betekent de leerkracht/ de klasgenoten voor Nathan? </a:t>
            </a:r>
          </a:p>
          <a:p>
            <a:endParaRPr lang="nl-BE" dirty="0"/>
          </a:p>
        </p:txBody>
      </p:sp>
    </p:spTree>
    <p:extLst>
      <p:ext uri="{BB962C8B-B14F-4D97-AF65-F5344CB8AC3E}">
        <p14:creationId xmlns:p14="http://schemas.microsoft.com/office/powerpoint/2010/main" val="3604563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5022169" cy="741680"/>
          </a:xfrm>
        </p:spPr>
        <p:txBody>
          <a:bodyPr>
            <a:noAutofit/>
          </a:bodyPr>
          <a:lstStyle/>
          <a:p>
            <a:r>
              <a:rPr lang="nl-BE" sz="4400" dirty="0"/>
              <a:t>Door de ogen van… </a:t>
            </a:r>
          </a:p>
        </p:txBody>
      </p:sp>
      <p:pic>
        <p:nvPicPr>
          <p:cNvPr id="7" name="Tijdelijke aanduiding voor inhoud 6">
            <a:extLst>
              <a:ext uri="{FF2B5EF4-FFF2-40B4-BE49-F238E27FC236}">
                <a16:creationId xmlns:a16="http://schemas.microsoft.com/office/drawing/2014/main" id="{9B844331-7699-4979-B5A8-74CCF8FA387C}"/>
              </a:ext>
            </a:extLst>
          </p:cNvPr>
          <p:cNvPicPr>
            <a:picLocks noGrp="1" noChangeAspect="1"/>
          </p:cNvPicPr>
          <p:nvPr>
            <p:ph type="pic" idx="1"/>
          </p:nvPr>
        </p:nvPicPr>
        <p:blipFill>
          <a:blip r:embed="rId2"/>
          <a:srcRect l="7562" r="7562"/>
          <a:stretch>
            <a:fillRect/>
          </a:stretch>
        </p:blipFill>
        <p:spPr>
          <a:xfrm>
            <a:off x="5183188" y="1166223"/>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zie je de leerkracht doen? Wat spreekt je aan in de  acties van de leerkracht?  </a:t>
            </a:r>
          </a:p>
          <a:p>
            <a:endParaRPr lang="nl-BE" sz="2400" dirty="0"/>
          </a:p>
          <a:p>
            <a:endParaRPr lang="nl-BE" sz="2400" dirty="0"/>
          </a:p>
          <a:p>
            <a:r>
              <a:rPr lang="nl-BE" sz="2400" dirty="0"/>
              <a:t>Welk beeld heeft de leerkracht over onderwijs? </a:t>
            </a:r>
          </a:p>
          <a:p>
            <a:endParaRPr lang="nl-BE" dirty="0"/>
          </a:p>
        </p:txBody>
      </p:sp>
    </p:spTree>
    <p:extLst>
      <p:ext uri="{BB962C8B-B14F-4D97-AF65-F5344CB8AC3E}">
        <p14:creationId xmlns:p14="http://schemas.microsoft.com/office/powerpoint/2010/main" val="3564470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1128265-1ACD-4680-88F5-E280CD025966}"/>
              </a:ext>
            </a:extLst>
          </p:cNvPr>
          <p:cNvSpPr>
            <a:spLocks noGrp="1"/>
          </p:cNvSpPr>
          <p:nvPr>
            <p:ph type="title"/>
          </p:nvPr>
        </p:nvSpPr>
        <p:spPr>
          <a:xfrm>
            <a:off x="839788" y="457200"/>
            <a:ext cx="6181498" cy="741680"/>
          </a:xfrm>
        </p:spPr>
        <p:txBody>
          <a:bodyPr>
            <a:noAutofit/>
          </a:bodyPr>
          <a:lstStyle/>
          <a:p>
            <a:r>
              <a:rPr lang="nl-BE" sz="4400" dirty="0"/>
              <a:t>De context van Nathan</a:t>
            </a:r>
          </a:p>
        </p:txBody>
      </p:sp>
      <p:pic>
        <p:nvPicPr>
          <p:cNvPr id="7" name="Tijdelijke aanduiding voor inhoud 6">
            <a:extLst>
              <a:ext uri="{FF2B5EF4-FFF2-40B4-BE49-F238E27FC236}">
                <a16:creationId xmlns:a16="http://schemas.microsoft.com/office/drawing/2014/main" id="{9B844331-7699-4979-B5A8-74CCF8FA387C}"/>
              </a:ext>
            </a:extLst>
          </p:cNvPr>
          <p:cNvPicPr>
            <a:picLocks noGrp="1" noChangeAspect="1"/>
          </p:cNvPicPr>
          <p:nvPr>
            <p:ph type="pic" idx="1"/>
          </p:nvPr>
        </p:nvPicPr>
        <p:blipFill>
          <a:blip r:embed="rId2"/>
          <a:srcRect l="7562" r="7562"/>
          <a:stretch>
            <a:fillRect/>
          </a:stretch>
        </p:blipFill>
        <p:spPr>
          <a:xfrm>
            <a:off x="5199517" y="1198880"/>
            <a:ext cx="6172200" cy="4873625"/>
          </a:xfrm>
          <a:prstGeom prst="rect">
            <a:avLst/>
          </a:prstGeom>
        </p:spPr>
      </p:pic>
      <p:sp>
        <p:nvSpPr>
          <p:cNvPr id="3" name="Tijdelijke aanduiding voor inhoud 2">
            <a:extLst>
              <a:ext uri="{FF2B5EF4-FFF2-40B4-BE49-F238E27FC236}">
                <a16:creationId xmlns:a16="http://schemas.microsoft.com/office/drawing/2014/main" id="{2F4098B5-8C34-45DE-9855-59F43F1169A1}"/>
              </a:ext>
            </a:extLst>
          </p:cNvPr>
          <p:cNvSpPr>
            <a:spLocks noGrp="1"/>
          </p:cNvSpPr>
          <p:nvPr>
            <p:ph type="body" sz="half" idx="2"/>
          </p:nvPr>
        </p:nvSpPr>
        <p:spPr/>
        <p:txBody>
          <a:bodyPr/>
          <a:lstStyle/>
          <a:p>
            <a:r>
              <a:rPr lang="nl-BE" sz="2400" dirty="0"/>
              <a:t>Wat vind je krachtig in Nathan zijn context?  </a:t>
            </a:r>
          </a:p>
          <a:p>
            <a:endParaRPr lang="nl-BE" sz="2400" dirty="0"/>
          </a:p>
          <a:p>
            <a:r>
              <a:rPr lang="nl-BE" sz="2400" dirty="0"/>
              <a:t>Waar zie je nog kansen om Nathan  te laten participeren? </a:t>
            </a:r>
          </a:p>
          <a:p>
            <a:endParaRPr lang="nl-BE" dirty="0"/>
          </a:p>
        </p:txBody>
      </p:sp>
    </p:spTree>
    <p:extLst>
      <p:ext uri="{BB962C8B-B14F-4D97-AF65-F5344CB8AC3E}">
        <p14:creationId xmlns:p14="http://schemas.microsoft.com/office/powerpoint/2010/main" val="202371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Inclusie vraagt actie!</a:t>
            </a:r>
            <a:br>
              <a:rPr lang="nl-BE" dirty="0"/>
            </a:br>
            <a:endParaRPr lang="nl-BE" dirty="0"/>
          </a:p>
        </p:txBody>
      </p:sp>
      <p:sp>
        <p:nvSpPr>
          <p:cNvPr id="3" name="Tijdelijke aanduiding voor inhoud 2"/>
          <p:cNvSpPr>
            <a:spLocks noGrp="1"/>
          </p:cNvSpPr>
          <p:nvPr>
            <p:ph idx="1"/>
          </p:nvPr>
        </p:nvSpPr>
        <p:spPr/>
        <p:txBody>
          <a:bodyPr>
            <a:normAutofit/>
          </a:bodyPr>
          <a:lstStyle/>
          <a:p>
            <a:r>
              <a:rPr lang="nl-BE" dirty="0"/>
              <a:t>Wat zijn mogelijke acties die jij als onderwijsprofessional (leerkracht of ondersteuner) kan doen om er mee voor te zorgen dat Nathan kan participeren in de klas en bij de klasgroep hoort?</a:t>
            </a:r>
          </a:p>
          <a:p>
            <a:pPr marL="0" indent="0">
              <a:buNone/>
            </a:pPr>
            <a:endParaRPr lang="nl-BE" dirty="0"/>
          </a:p>
        </p:txBody>
      </p:sp>
    </p:spTree>
    <p:extLst>
      <p:ext uri="{BB962C8B-B14F-4D97-AF65-F5344CB8AC3E}">
        <p14:creationId xmlns:p14="http://schemas.microsoft.com/office/powerpoint/2010/main" val="154706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Doel in het vizier</a:t>
            </a:r>
          </a:p>
          <a:p>
            <a:pPr marL="800100" lvl="1" indent="-342900">
              <a:buFont typeface="+mj-lt"/>
              <a:buAutoNum type="arabicPeriod"/>
            </a:pPr>
            <a:r>
              <a:rPr lang="nl-NL" dirty="0">
                <a:solidFill>
                  <a:srgbClr val="FD9995"/>
                </a:solidFill>
              </a:rPr>
              <a:t>Missing </a:t>
            </a:r>
            <a:r>
              <a:rPr lang="nl-NL" dirty="0" err="1">
                <a:solidFill>
                  <a:srgbClr val="FD9995"/>
                </a:solidFill>
              </a:rPr>
              <a:t>Voices</a:t>
            </a:r>
            <a:endParaRPr lang="nl-NL" dirty="0">
              <a:solidFill>
                <a:srgbClr val="FD9995"/>
              </a:solidFill>
            </a:endParaRPr>
          </a:p>
          <a:p>
            <a:pPr marL="800100" lvl="1" indent="-342900">
              <a:buFont typeface="+mj-lt"/>
              <a:buAutoNum type="arabicPeriod"/>
            </a:pPr>
            <a:r>
              <a:rPr lang="nl-NL" dirty="0">
                <a:solidFill>
                  <a:srgbClr val="FD9995"/>
                </a:solidFill>
              </a:rPr>
              <a:t>Opdracht Diversiteit in Beeld</a:t>
            </a:r>
          </a:p>
          <a:p>
            <a:pPr marL="342900" indent="-342900">
              <a:buFont typeface="+mj-lt"/>
              <a:buAutoNum type="arabicPeriod"/>
            </a:pPr>
            <a:endParaRPr lang="nl-NL" sz="2400" dirty="0">
              <a:solidFill>
                <a:srgbClr val="FC7F7A"/>
              </a:solidFill>
            </a:endParaRPr>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276136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6360316" y="3343468"/>
            <a:ext cx="4381242" cy="3285932"/>
          </a:xfrm>
          <a:prstGeom prst="rect">
            <a:avLst/>
          </a:prstGeom>
        </p:spPr>
      </p:pic>
      <p:pic>
        <p:nvPicPr>
          <p:cNvPr id="7" name="Afbeelding 6"/>
          <p:cNvPicPr>
            <a:picLocks noChangeAspect="1"/>
          </p:cNvPicPr>
          <p:nvPr/>
        </p:nvPicPr>
        <p:blipFill>
          <a:blip r:embed="rId4"/>
          <a:stretch>
            <a:fillRect/>
          </a:stretch>
        </p:blipFill>
        <p:spPr>
          <a:xfrm>
            <a:off x="1897380" y="3670306"/>
            <a:ext cx="3961967" cy="2959094"/>
          </a:xfrm>
          <a:prstGeom prst="rect">
            <a:avLst/>
          </a:prstGeom>
        </p:spPr>
      </p:pic>
      <p:pic>
        <p:nvPicPr>
          <p:cNvPr id="9" name="Afbeelding 8"/>
          <p:cNvPicPr>
            <a:picLocks noChangeAspect="1"/>
          </p:cNvPicPr>
          <p:nvPr/>
        </p:nvPicPr>
        <p:blipFill>
          <a:blip r:embed="rId5"/>
          <a:stretch>
            <a:fillRect/>
          </a:stretch>
        </p:blipFill>
        <p:spPr>
          <a:xfrm>
            <a:off x="6525162" y="737034"/>
            <a:ext cx="4216396" cy="1991794"/>
          </a:xfrm>
          <a:prstGeom prst="rect">
            <a:avLst/>
          </a:prstGeom>
        </p:spPr>
      </p:pic>
      <p:sp>
        <p:nvSpPr>
          <p:cNvPr id="8" name="Titel 1"/>
          <p:cNvSpPr>
            <a:spLocks noGrp="1"/>
          </p:cNvSpPr>
          <p:nvPr>
            <p:ph type="title"/>
          </p:nvPr>
        </p:nvSpPr>
        <p:spPr>
          <a:xfrm>
            <a:off x="654957" y="446314"/>
            <a:ext cx="5353050" cy="2022475"/>
          </a:xfrm>
        </p:spPr>
        <p:txBody>
          <a:bodyPr>
            <a:normAutofit/>
          </a:bodyPr>
          <a:lstStyle/>
          <a:p>
            <a:r>
              <a:rPr lang="nl-NL" dirty="0"/>
              <a:t>3. Opdracht: Diversiteit in beeld</a:t>
            </a:r>
          </a:p>
        </p:txBody>
      </p:sp>
    </p:spTree>
    <p:extLst>
      <p:ext uri="{BB962C8B-B14F-4D97-AF65-F5344CB8AC3E}">
        <p14:creationId xmlns:p14="http://schemas.microsoft.com/office/powerpoint/2010/main" val="1165603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082632" y="803049"/>
            <a:ext cx="2470743" cy="2470743"/>
          </a:xfrm>
          <a:prstGeom prst="rect">
            <a:avLst/>
          </a:prstGeom>
          <a:effectLst/>
        </p:spPr>
      </p:pic>
      <p:pic>
        <p:nvPicPr>
          <p:cNvPr id="8" name="Afbeelding 7"/>
          <p:cNvPicPr>
            <a:picLocks noChangeAspect="1"/>
          </p:cNvPicPr>
          <p:nvPr/>
        </p:nvPicPr>
        <p:blipFill>
          <a:blip r:embed="rId4"/>
          <a:stretch>
            <a:fillRect/>
          </a:stretch>
        </p:blipFill>
        <p:spPr>
          <a:xfrm>
            <a:off x="804672" y="3609862"/>
            <a:ext cx="3026663" cy="2141364"/>
          </a:xfrm>
          <a:prstGeom prst="rect">
            <a:avLst/>
          </a:prstGeom>
        </p:spPr>
      </p:pic>
      <p:sp>
        <p:nvSpPr>
          <p:cNvPr id="3" name="Tijdelijke aanduiding voor inhoud 2"/>
          <p:cNvSpPr>
            <a:spLocks noGrp="1"/>
          </p:cNvSpPr>
          <p:nvPr>
            <p:ph idx="1"/>
          </p:nvPr>
        </p:nvSpPr>
        <p:spPr>
          <a:xfrm>
            <a:off x="3553375" y="514458"/>
            <a:ext cx="7990113" cy="3785419"/>
          </a:xfrm>
        </p:spPr>
        <p:txBody>
          <a:bodyPr>
            <a:noAutofit/>
          </a:bodyPr>
          <a:lstStyle/>
          <a:p>
            <a:r>
              <a:rPr lang="nl-BE" sz="1600" dirty="0">
                <a:latin typeface="Roboto" panose="02000000000000000000" pitchFamily="2" charset="0"/>
                <a:ea typeface="Roboto" panose="02000000000000000000" pitchFamily="2" charset="0"/>
              </a:rPr>
              <a:t>Breng je eerste stap in de praktijk. Maak deze stap klein, concreet, realiseerbaar en probeer die uit. Betrek waar mogelijk je leerlingen, ouders, collega’s, directie of anderen. Stel dat we daarbij even een vlieg zouden mogen zijn op jouw klasmuur. Wat zou je ons dan willen laten zien? </a:t>
            </a:r>
            <a:r>
              <a:rPr lang="nl-BE" sz="1600" b="1" dirty="0">
                <a:latin typeface="Roboto" panose="02000000000000000000" pitchFamily="2" charset="0"/>
                <a:ea typeface="Roboto" panose="02000000000000000000" pitchFamily="2" charset="0"/>
              </a:rPr>
              <a:t>Maak dit zichtbaar</a:t>
            </a:r>
            <a:r>
              <a:rPr lang="nl-BE" sz="1600" dirty="0">
                <a:latin typeface="Roboto" panose="02000000000000000000" pitchFamily="2" charset="0"/>
                <a:ea typeface="Roboto" panose="02000000000000000000" pitchFamily="2" charset="0"/>
              </a:rPr>
              <a:t> in </a:t>
            </a:r>
            <a:r>
              <a:rPr lang="nl-BE" sz="1600" b="1" dirty="0">
                <a:latin typeface="Roboto" panose="02000000000000000000" pitchFamily="2" charset="0"/>
                <a:ea typeface="Roboto" panose="02000000000000000000" pitchFamily="2" charset="0"/>
              </a:rPr>
              <a:t>twee</a:t>
            </a:r>
            <a:r>
              <a:rPr lang="nl-BE" sz="1600" dirty="0">
                <a:latin typeface="Roboto" panose="02000000000000000000" pitchFamily="2" charset="0"/>
                <a:ea typeface="Roboto" panose="02000000000000000000" pitchFamily="2" charset="0"/>
              </a:rPr>
              <a:t> </a:t>
            </a:r>
            <a:r>
              <a:rPr lang="nl-BE" sz="1600" b="1" dirty="0">
                <a:latin typeface="Roboto" panose="02000000000000000000" pitchFamily="2" charset="0"/>
                <a:ea typeface="Roboto" panose="02000000000000000000" pitchFamily="2" charset="0"/>
              </a:rPr>
              <a:t>korte filmclips van 1 à 3 minuten</a:t>
            </a:r>
            <a:r>
              <a:rPr lang="nl-BE" sz="1600" dirty="0">
                <a:latin typeface="Roboto" panose="02000000000000000000" pitchFamily="2" charset="0"/>
                <a:ea typeface="Roboto" panose="02000000000000000000" pitchFamily="2" charset="0"/>
              </a:rPr>
              <a:t>. Daarin probeer je (een deel van) je eerste stap in beeld te brengen en toon je wat jij onderneemt om bij te dragen aan het creëren van een inclusieve leeromgeving. Inclusief onderwijs in de praktijk proberen realiseren, is fijn als het lukt. Je mag wel eens genieten van zo’n glundermoment. Vaak is de realiteit complexer dan vooraf gedacht. Dat geeft niet, want blunderen mag. Fouten maken kan namelijk veel leerkansen opleveren. </a:t>
            </a:r>
            <a:endParaRPr lang="nl-NL" sz="1600" dirty="0">
              <a:latin typeface="Roboto" panose="02000000000000000000" pitchFamily="2" charset="0"/>
              <a:ea typeface="Roboto" panose="02000000000000000000" pitchFamily="2" charset="0"/>
            </a:endParaRPr>
          </a:p>
          <a:p>
            <a:r>
              <a:rPr lang="nl-BE" sz="1600" dirty="0">
                <a:latin typeface="Roboto" panose="02000000000000000000" pitchFamily="2" charset="0"/>
                <a:ea typeface="Roboto" panose="02000000000000000000" pitchFamily="2" charset="0"/>
              </a:rPr>
              <a:t>Probeer in de </a:t>
            </a:r>
            <a:r>
              <a:rPr lang="nl-BE" sz="1600" b="1" dirty="0">
                <a:latin typeface="Roboto" panose="02000000000000000000" pitchFamily="2" charset="0"/>
                <a:ea typeface="Roboto" panose="02000000000000000000" pitchFamily="2" charset="0"/>
              </a:rPr>
              <a:t>1ste filmclip</a:t>
            </a:r>
            <a:r>
              <a:rPr lang="nl-BE" sz="1600" dirty="0">
                <a:latin typeface="Roboto" panose="02000000000000000000" pitchFamily="2" charset="0"/>
                <a:ea typeface="Roboto" panose="02000000000000000000" pitchFamily="2" charset="0"/>
              </a:rPr>
              <a:t> eerst en vooral iets wat al lukt in beeld te krijgen. Je kan bijvoorbeeld een werkvorm tonen, een leersituatie, een leer- of evaluatiemateriaal, een interactie met één leerling of een groep leerlingen, een overleg met een ouder of een collega,... </a:t>
            </a:r>
            <a:endParaRPr lang="nl-NL" sz="1600" dirty="0">
              <a:latin typeface="Roboto" panose="02000000000000000000" pitchFamily="2" charset="0"/>
              <a:ea typeface="Roboto" panose="02000000000000000000" pitchFamily="2" charset="0"/>
            </a:endParaRPr>
          </a:p>
          <a:p>
            <a:r>
              <a:rPr lang="nl-BE" sz="1600" dirty="0">
                <a:latin typeface="Roboto" panose="02000000000000000000" pitchFamily="2" charset="0"/>
                <a:ea typeface="Roboto" panose="02000000000000000000" pitchFamily="2" charset="0"/>
              </a:rPr>
              <a:t>Je selecteert verder ook een </a:t>
            </a:r>
            <a:r>
              <a:rPr lang="nl-BE" sz="1600" b="1" dirty="0">
                <a:latin typeface="Roboto" panose="02000000000000000000" pitchFamily="2" charset="0"/>
                <a:ea typeface="Roboto" panose="02000000000000000000" pitchFamily="2" charset="0"/>
              </a:rPr>
              <a:t>2</a:t>
            </a:r>
            <a:r>
              <a:rPr lang="nl-BE" sz="1600" b="1" baseline="30000" dirty="0">
                <a:latin typeface="Roboto" panose="02000000000000000000" pitchFamily="2" charset="0"/>
                <a:ea typeface="Roboto" panose="02000000000000000000" pitchFamily="2" charset="0"/>
              </a:rPr>
              <a:t>de</a:t>
            </a:r>
            <a:r>
              <a:rPr lang="nl-BE" sz="1600" b="1" dirty="0">
                <a:latin typeface="Roboto" panose="02000000000000000000" pitchFamily="2" charset="0"/>
                <a:ea typeface="Roboto" panose="02000000000000000000" pitchFamily="2" charset="0"/>
              </a:rPr>
              <a:t> filmclip</a:t>
            </a:r>
            <a:r>
              <a:rPr lang="nl-BE" sz="1600" dirty="0">
                <a:latin typeface="Roboto" panose="02000000000000000000" pitchFamily="2" charset="0"/>
                <a:ea typeface="Roboto" panose="02000000000000000000" pitchFamily="2" charset="0"/>
              </a:rPr>
              <a:t>. Daarin geef je weer waar je nog een uitdaging ziet voor jezelf. Je brengt (een deel van) je eerste stap in beeld waarvan je het gevoel hebt dat het niet liep zoals gehoopt.</a:t>
            </a:r>
            <a:endParaRPr lang="nl-NL" sz="1600" dirty="0">
              <a:latin typeface="Roboto" panose="02000000000000000000" pitchFamily="2" charset="0"/>
              <a:ea typeface="Roboto" panose="02000000000000000000" pitchFamily="2" charset="0"/>
            </a:endParaRPr>
          </a:p>
          <a:p>
            <a:r>
              <a:rPr lang="nl-BE" sz="1600" dirty="0">
                <a:latin typeface="Roboto" panose="02000000000000000000" pitchFamily="2" charset="0"/>
                <a:ea typeface="Roboto" panose="02000000000000000000" pitchFamily="2" charset="0"/>
              </a:rPr>
              <a:t>Je kan telkens zelf een klein stukje filmen met een camera of je GSM of je vraagt het aan een collega of medestudent. Je filmt best een aantal keren. Lukt het filmen echt niet, dan kan je ook enkele foto’s maken of een collage of tekening waarmee we de klassituatie kunnen voor ogen krijgen. De bedoeling is dat we samen beter zicht krijgen op jouw eerste stap binnen de realiteit van jouw klas(sen), bij jouw leerlingen. </a:t>
            </a:r>
            <a:r>
              <a:rPr lang="nl-NL" sz="1600" dirty="0">
                <a:latin typeface="Roboto" panose="02000000000000000000" pitchFamily="2" charset="0"/>
                <a:ea typeface="Roboto" panose="02000000000000000000" pitchFamily="2" charset="0"/>
              </a:rPr>
              <a:t>Je brengt deze filmclips mee naar de volgende les. </a:t>
            </a:r>
          </a:p>
        </p:txBody>
      </p:sp>
    </p:spTree>
    <p:extLst>
      <p:ext uri="{BB962C8B-B14F-4D97-AF65-F5344CB8AC3E}">
        <p14:creationId xmlns:p14="http://schemas.microsoft.com/office/powerpoint/2010/main" val="284834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4088130" y="1675319"/>
            <a:ext cx="3732316" cy="2483686"/>
          </a:xfrm>
          <a:prstGeom prst="rect">
            <a:avLst/>
          </a:prstGeom>
        </p:spPr>
      </p:pic>
      <p:sp>
        <p:nvSpPr>
          <p:cNvPr id="8" name="Titel 1"/>
          <p:cNvSpPr>
            <a:spLocks noGrp="1"/>
          </p:cNvSpPr>
          <p:nvPr>
            <p:ph type="title"/>
          </p:nvPr>
        </p:nvSpPr>
        <p:spPr>
          <a:xfrm>
            <a:off x="838200" y="179027"/>
            <a:ext cx="10515600" cy="1325563"/>
          </a:xfrm>
        </p:spPr>
        <p:txBody>
          <a:bodyPr>
            <a:normAutofit/>
          </a:bodyPr>
          <a:lstStyle/>
          <a:p>
            <a:r>
              <a:rPr lang="nl-NL" sz="3200" dirty="0"/>
              <a:t>Beeld als medium om te leren</a:t>
            </a:r>
          </a:p>
        </p:txBody>
      </p:sp>
      <p:sp>
        <p:nvSpPr>
          <p:cNvPr id="3" name="Tekstvak 2"/>
          <p:cNvSpPr txBox="1"/>
          <p:nvPr/>
        </p:nvSpPr>
        <p:spPr>
          <a:xfrm>
            <a:off x="2486833" y="4482254"/>
            <a:ext cx="7519916" cy="2246769"/>
          </a:xfrm>
          <a:prstGeom prst="rect">
            <a:avLst/>
          </a:prstGeom>
          <a:noFill/>
        </p:spPr>
        <p:txBody>
          <a:bodyPr wrap="square" rtlCol="0">
            <a:spAutoFit/>
          </a:bodyPr>
          <a:lstStyle/>
          <a:p>
            <a:pPr marL="285750" indent="-285750">
              <a:buFont typeface="Arial" charset="0"/>
              <a:buChar char="•"/>
            </a:pPr>
            <a:r>
              <a:rPr lang="nl-NL" sz="2000" dirty="0">
                <a:latin typeface="Roboto" panose="02000000000000000000" pitchFamily="2" charset="0"/>
                <a:ea typeface="Roboto" panose="02000000000000000000" pitchFamily="2" charset="0"/>
              </a:rPr>
              <a:t>Wat is nodig om ieders veiligheid te garanderen bij het idee van filmen?</a:t>
            </a:r>
          </a:p>
          <a:p>
            <a:pPr marL="285750" indent="-285750">
              <a:buFont typeface="Arial" charset="0"/>
              <a:buChar char="•"/>
            </a:pPr>
            <a:endParaRPr lang="nl-NL" sz="2000" dirty="0">
              <a:latin typeface="Roboto" panose="02000000000000000000" pitchFamily="2" charset="0"/>
              <a:ea typeface="Roboto" panose="02000000000000000000" pitchFamily="2" charset="0"/>
            </a:endParaRPr>
          </a:p>
          <a:p>
            <a:pPr marL="285750" indent="-285750">
              <a:buFont typeface="Arial" charset="0"/>
              <a:buChar char="•"/>
            </a:pPr>
            <a:r>
              <a:rPr lang="nl-NL" sz="2000" dirty="0">
                <a:latin typeface="Roboto" panose="02000000000000000000" pitchFamily="2" charset="0"/>
                <a:ea typeface="Roboto" panose="02000000000000000000" pitchFamily="2" charset="0"/>
              </a:rPr>
              <a:t>Voelt het kwetsbaar aan om te (laten) filmen? Wat heb je nodig om daarmee om te gaan?</a:t>
            </a:r>
          </a:p>
          <a:p>
            <a:pPr marL="285750" indent="-285750">
              <a:buFont typeface="Arial" charset="0"/>
              <a:buChar char="•"/>
            </a:pPr>
            <a:endParaRPr lang="nl-NL" sz="2000" dirty="0">
              <a:latin typeface="Roboto" panose="02000000000000000000" pitchFamily="2" charset="0"/>
              <a:ea typeface="Roboto" panose="02000000000000000000" pitchFamily="2" charset="0"/>
            </a:endParaRPr>
          </a:p>
          <a:p>
            <a:pPr marL="285750" indent="-285750">
              <a:buFont typeface="Arial" charset="0"/>
              <a:buChar char="•"/>
            </a:pPr>
            <a:r>
              <a:rPr lang="nl-NL" sz="2000" dirty="0">
                <a:latin typeface="Roboto" panose="02000000000000000000" pitchFamily="2" charset="0"/>
                <a:ea typeface="Roboto" panose="02000000000000000000" pitchFamily="2" charset="0"/>
              </a:rPr>
              <a:t>Wat is de mogelijke kracht van filmen en/of gefilmd worden?</a:t>
            </a:r>
          </a:p>
        </p:txBody>
      </p:sp>
    </p:spTree>
    <p:extLst>
      <p:ext uri="{BB962C8B-B14F-4D97-AF65-F5344CB8AC3E}">
        <p14:creationId xmlns:p14="http://schemas.microsoft.com/office/powerpoint/2010/main" val="213276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Bedankt!</a:t>
            </a:r>
          </a:p>
        </p:txBody>
      </p:sp>
    </p:spTree>
    <p:extLst>
      <p:ext uri="{BB962C8B-B14F-4D97-AF65-F5344CB8AC3E}">
        <p14:creationId xmlns:p14="http://schemas.microsoft.com/office/powerpoint/2010/main" val="293529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61481" y="505838"/>
            <a:ext cx="6060754" cy="2400657"/>
          </a:xfrm>
          <a:prstGeom prst="rect">
            <a:avLst/>
          </a:prstGeom>
          <a:noFill/>
        </p:spPr>
        <p:txBody>
          <a:bodyPr wrap="square" rtlCol="0">
            <a:spAutoFit/>
          </a:bodyPr>
          <a:lstStyle/>
          <a:p>
            <a:r>
              <a:rPr lang="nl-NL" sz="4400" b="1" dirty="0">
                <a:solidFill>
                  <a:schemeClr val="tx1">
                    <a:lumMod val="75000"/>
                    <a:lumOff val="25000"/>
                  </a:schemeClr>
                </a:solidFill>
                <a:latin typeface="Roboto"/>
                <a:ea typeface="+mj-ea"/>
                <a:cs typeface="+mj-cs"/>
              </a:rPr>
              <a:t>1. Doel in het vizier: hoe ziet het eruit als het doel bereikt is?</a:t>
            </a:r>
          </a:p>
          <a:p>
            <a:endParaRPr lang="nl-NL" dirty="0">
              <a:latin typeface="Roboto"/>
            </a:endParaRPr>
          </a:p>
        </p:txBody>
      </p:sp>
      <p:sp>
        <p:nvSpPr>
          <p:cNvPr id="6" name="Tekstvak 5"/>
          <p:cNvSpPr txBox="1"/>
          <p:nvPr/>
        </p:nvSpPr>
        <p:spPr>
          <a:xfrm>
            <a:off x="1295901" y="2974339"/>
            <a:ext cx="10466608" cy="3847207"/>
          </a:xfrm>
          <a:prstGeom prst="rect">
            <a:avLst/>
          </a:prstGeom>
          <a:noFill/>
        </p:spPr>
        <p:txBody>
          <a:bodyPr wrap="square" rtlCol="0">
            <a:spAutoFit/>
          </a:bodyPr>
          <a:lstStyle/>
          <a:p>
            <a:pPr marL="285750" indent="-285750">
              <a:buFont typeface="Arial" charset="0"/>
              <a:buChar char="•"/>
            </a:pPr>
            <a:r>
              <a:rPr lang="nl-NL" sz="2000" dirty="0">
                <a:latin typeface="Roboto"/>
              </a:rPr>
              <a:t>Neem je voorlopige doel voor ogen (</a:t>
            </a:r>
            <a:r>
              <a:rPr lang="nl-NL" sz="2000" dirty="0" err="1">
                <a:latin typeface="Roboto"/>
              </a:rPr>
              <a:t>cfr</a:t>
            </a:r>
            <a:r>
              <a:rPr lang="nl-NL" sz="2000" dirty="0">
                <a:latin typeface="Roboto"/>
              </a:rPr>
              <a:t>. groeibundel)</a:t>
            </a:r>
          </a:p>
          <a:p>
            <a:pPr marL="285750" indent="-285750">
              <a:buFont typeface="Arial" charset="0"/>
              <a:buChar char="•"/>
            </a:pPr>
            <a:endParaRPr lang="nl-NL" sz="2000" dirty="0">
              <a:latin typeface="Roboto"/>
            </a:endParaRPr>
          </a:p>
          <a:p>
            <a:pPr marL="285750" indent="-285750">
              <a:buFont typeface="Arial" charset="0"/>
              <a:buChar char="•"/>
            </a:pPr>
            <a:r>
              <a:rPr lang="nl-NL" sz="2000" dirty="0">
                <a:latin typeface="Roboto"/>
              </a:rPr>
              <a:t>Stel je voor dat je op het einde van je stage in beeld brengt hoe je omgaat met diversiteit en/of daartoe verbindend samenwerkt</a:t>
            </a:r>
            <a:r>
              <a:rPr lang="nl-BE" sz="2000" dirty="0">
                <a:latin typeface="Roboto"/>
              </a:rPr>
              <a:t>. Wat wil je dat er dan anders is dan nu? </a:t>
            </a:r>
          </a:p>
          <a:p>
            <a:pPr marL="285750" indent="-285750">
              <a:buFont typeface="Arial" charset="0"/>
              <a:buChar char="•"/>
            </a:pPr>
            <a:endParaRPr lang="nl-BE" sz="2000" dirty="0">
              <a:latin typeface="Roboto"/>
            </a:endParaRPr>
          </a:p>
          <a:p>
            <a:pPr marL="742950" lvl="1" indent="-285750">
              <a:buFont typeface="Wingdings" pitchFamily="2" charset="2"/>
              <a:buChar char="Ø"/>
            </a:pPr>
            <a:r>
              <a:rPr lang="nl-BE" dirty="0">
                <a:latin typeface="Roboto"/>
              </a:rPr>
              <a:t>Probeer je dit zo concreet mogelijk voor te stellen en probeer dit weer te geven in een ‘ontwerp’. We weten namelijk dat het vaak beter werkt om je doel te realiseren als je jouw toekomstbeeld zichtbaar maakt.</a:t>
            </a:r>
            <a:r>
              <a:rPr lang="nl-NL" dirty="0">
                <a:latin typeface="Roboto"/>
              </a:rPr>
              <a:t> </a:t>
            </a:r>
            <a:r>
              <a:rPr lang="nl-BE" dirty="0">
                <a:latin typeface="Roboto"/>
              </a:rPr>
              <a:t>Je kan bv. kiezen voor een schema, tekening, mindmap, een kort script, een aantal staakwoorden, of wie weet iets anders dat je ontwerp tastbaar maakt. </a:t>
            </a:r>
          </a:p>
          <a:p>
            <a:pPr marL="285750" indent="-285750">
              <a:buFont typeface="Arial" charset="0"/>
              <a:buChar char="•"/>
            </a:pPr>
            <a:endParaRPr lang="nl-BE" dirty="0">
              <a:latin typeface="Roboto"/>
            </a:endParaRPr>
          </a:p>
          <a:p>
            <a:pPr marL="742950" lvl="1" indent="-285750">
              <a:buFont typeface="Wingdings" pitchFamily="2" charset="2"/>
              <a:buChar char="Ø"/>
            </a:pPr>
            <a:r>
              <a:rPr lang="nl-BE" dirty="0">
                <a:latin typeface="Roboto"/>
              </a:rPr>
              <a:t>Verken dit bij elkaar en ondersteun elkaar aan de hand van de hierna volgende richtvragen. </a:t>
            </a:r>
            <a:endParaRPr lang="nl-NL" dirty="0">
              <a:latin typeface="Roboto"/>
            </a:endParaRPr>
          </a:p>
          <a:p>
            <a:endParaRPr lang="nl-NL" dirty="0">
              <a:latin typeface="Roboto"/>
            </a:endParaRPr>
          </a:p>
          <a:p>
            <a:pPr marL="285750" indent="-285750">
              <a:buFont typeface="Arial" charset="0"/>
              <a:buChar char="•"/>
            </a:pPr>
            <a:endParaRPr lang="nl-BE" dirty="0">
              <a:latin typeface="Roboto"/>
            </a:endParaRPr>
          </a:p>
        </p:txBody>
      </p:sp>
      <p:pic>
        <p:nvPicPr>
          <p:cNvPr id="7" name="Afbeelding 6"/>
          <p:cNvPicPr>
            <a:picLocks noChangeAspect="1"/>
          </p:cNvPicPr>
          <p:nvPr/>
        </p:nvPicPr>
        <p:blipFill>
          <a:blip r:embed="rId3"/>
          <a:stretch>
            <a:fillRect/>
          </a:stretch>
        </p:blipFill>
        <p:spPr>
          <a:xfrm>
            <a:off x="6722235" y="213360"/>
            <a:ext cx="4703298" cy="2760980"/>
          </a:xfrm>
          <a:prstGeom prst="rect">
            <a:avLst/>
          </a:prstGeom>
        </p:spPr>
      </p:pic>
    </p:spTree>
    <p:extLst>
      <p:ext uri="{BB962C8B-B14F-4D97-AF65-F5344CB8AC3E}">
        <p14:creationId xmlns:p14="http://schemas.microsoft.com/office/powerpoint/2010/main" val="402416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77520" y="-17260"/>
            <a:ext cx="8982364" cy="1213073"/>
          </a:xfrm>
        </p:spPr>
        <p:txBody>
          <a:bodyPr>
            <a:normAutofit/>
          </a:bodyPr>
          <a:lstStyle/>
          <a:p>
            <a:r>
              <a:rPr lang="nl-NL" dirty="0"/>
              <a:t>1</a:t>
            </a:r>
            <a:r>
              <a:rPr lang="nl-NL" dirty="0">
                <a:latin typeface="Roboto"/>
              </a:rPr>
              <a:t>. Doel in het vizier: Design studio</a:t>
            </a:r>
          </a:p>
        </p:txBody>
      </p:sp>
      <p:sp>
        <p:nvSpPr>
          <p:cNvPr id="2" name="Tekstvak 1"/>
          <p:cNvSpPr txBox="1"/>
          <p:nvPr/>
        </p:nvSpPr>
        <p:spPr>
          <a:xfrm>
            <a:off x="477520" y="1002599"/>
            <a:ext cx="11236959" cy="5909310"/>
          </a:xfrm>
          <a:prstGeom prst="rect">
            <a:avLst/>
          </a:prstGeom>
          <a:noFill/>
        </p:spPr>
        <p:txBody>
          <a:bodyPr wrap="square" rtlCol="0">
            <a:spAutoFit/>
          </a:bodyPr>
          <a:lstStyle/>
          <a:p>
            <a:pPr marL="342900" indent="-342900">
              <a:buAutoNum type="arabicPeriod"/>
            </a:pPr>
            <a:r>
              <a:rPr lang="nl-NL" sz="2400" b="1" dirty="0">
                <a:latin typeface="Roboto"/>
              </a:rPr>
              <a:t>DOEL</a:t>
            </a:r>
          </a:p>
          <a:p>
            <a:pPr marL="342900" indent="-342900">
              <a:buAutoNum type="arabicPeriod"/>
            </a:pPr>
            <a:endParaRPr lang="nl-NL" i="1" dirty="0">
              <a:latin typeface="Roboto"/>
            </a:endParaRPr>
          </a:p>
          <a:p>
            <a:pPr marL="285750" indent="-285750">
              <a:buFont typeface="Arial" charset="0"/>
              <a:buChar char="•"/>
            </a:pPr>
            <a:r>
              <a:rPr lang="nl-NL" dirty="0">
                <a:latin typeface="Roboto"/>
              </a:rPr>
              <a:t>Welk doel heb je nu voor ogen? </a:t>
            </a:r>
          </a:p>
          <a:p>
            <a:r>
              <a:rPr lang="nl-NL" dirty="0">
                <a:latin typeface="Roboto"/>
              </a:rPr>
              <a:t>     Is dit enkel een doel voor jou,</a:t>
            </a:r>
          </a:p>
          <a:p>
            <a:r>
              <a:rPr lang="nl-NL" dirty="0">
                <a:latin typeface="Roboto"/>
              </a:rPr>
              <a:t>     of zijn er </a:t>
            </a:r>
            <a:r>
              <a:rPr lang="nl-BE" dirty="0">
                <a:latin typeface="Roboto"/>
              </a:rPr>
              <a:t>leerlingen, ouders, collega’s of anderen </a:t>
            </a:r>
            <a:r>
              <a:rPr lang="nl-NL" dirty="0">
                <a:latin typeface="Roboto"/>
              </a:rPr>
              <a:t>die misschien hetzelfde willen, die dit ook belangrijk</a:t>
            </a:r>
          </a:p>
          <a:p>
            <a:r>
              <a:rPr lang="nl-NL" dirty="0">
                <a:latin typeface="Roboto"/>
              </a:rPr>
              <a:t>     vinden? </a:t>
            </a:r>
          </a:p>
          <a:p>
            <a:pPr marL="285750" indent="-285750">
              <a:buFont typeface="Arial" charset="0"/>
              <a:buChar char="•"/>
            </a:pPr>
            <a:r>
              <a:rPr lang="nl-NL" dirty="0">
                <a:latin typeface="Roboto"/>
              </a:rPr>
              <a:t>Wat zou de winst zijn van het bereiken van dit doel</a:t>
            </a:r>
          </a:p>
          <a:p>
            <a:pPr marL="742950" lvl="1" indent="-285750">
              <a:buFont typeface="Wingdings" charset="2"/>
              <a:buChar char="Ø"/>
            </a:pPr>
            <a:r>
              <a:rPr lang="nl-NL" dirty="0">
                <a:latin typeface="Roboto"/>
              </a:rPr>
              <a:t>voor jezelf?</a:t>
            </a:r>
          </a:p>
          <a:p>
            <a:pPr marL="742950" lvl="1" indent="-285750">
              <a:buFont typeface="Wingdings" charset="2"/>
              <a:buChar char="Ø"/>
            </a:pPr>
            <a:r>
              <a:rPr lang="nl-NL" dirty="0">
                <a:latin typeface="Roboto"/>
              </a:rPr>
              <a:t>voor (bepaalde) leerlingen of ouders?</a:t>
            </a:r>
          </a:p>
          <a:p>
            <a:pPr marL="742950" lvl="1" indent="-285750">
              <a:buFont typeface="Wingdings" charset="2"/>
              <a:buChar char="Ø"/>
            </a:pPr>
            <a:r>
              <a:rPr lang="nl-NL" dirty="0">
                <a:latin typeface="Roboto"/>
              </a:rPr>
              <a:t>voor collega’s of andere partners waarmee we samenwerken, voor het schoolteam?</a:t>
            </a:r>
          </a:p>
          <a:p>
            <a:pPr marL="742950" lvl="1" indent="-285750">
              <a:buFont typeface="Wingdings" charset="2"/>
              <a:buChar char="Ø"/>
            </a:pPr>
            <a:endParaRPr lang="nl-NL" sz="2400" b="1" dirty="0">
              <a:latin typeface="Roboto"/>
            </a:endParaRPr>
          </a:p>
          <a:p>
            <a:r>
              <a:rPr lang="nl-NL" sz="2400" b="1" dirty="0">
                <a:latin typeface="Roboto"/>
              </a:rPr>
              <a:t>2. ONTWERP VAN HET DOEL</a:t>
            </a:r>
          </a:p>
          <a:p>
            <a:endParaRPr lang="nl-NL" dirty="0">
              <a:latin typeface="Roboto"/>
            </a:endParaRPr>
          </a:p>
          <a:p>
            <a:pPr marL="285750" indent="-285750">
              <a:buFont typeface="Arial" charset="0"/>
              <a:buChar char="•"/>
            </a:pPr>
            <a:r>
              <a:rPr lang="nl-BE" dirty="0">
                <a:latin typeface="Roboto"/>
              </a:rPr>
              <a:t>Hoe stel jij het je in de praktijk voor wanneer het doel bereikt is? </a:t>
            </a:r>
          </a:p>
          <a:p>
            <a:pPr marL="285750" indent="-285750">
              <a:buFont typeface="Arial" charset="0"/>
              <a:buChar char="•"/>
            </a:pPr>
            <a:r>
              <a:rPr lang="nl-BE" dirty="0">
                <a:latin typeface="Roboto"/>
              </a:rPr>
              <a:t>Wat zie je jezelf, de leerlingen, ouders, collega’s of anderen doen? </a:t>
            </a:r>
            <a:endParaRPr lang="nl-NL" dirty="0">
              <a:latin typeface="Roboto"/>
            </a:endParaRPr>
          </a:p>
          <a:p>
            <a:pPr marL="285750" lvl="0" indent="-285750">
              <a:buFont typeface="Arial" charset="0"/>
              <a:buChar char="•"/>
            </a:pPr>
            <a:r>
              <a:rPr lang="nl-BE" dirty="0">
                <a:latin typeface="Roboto"/>
              </a:rPr>
              <a:t>Waaraan zal je merken dat je doel bereikt is? </a:t>
            </a:r>
          </a:p>
          <a:p>
            <a:pPr marL="285750" lvl="0" indent="-285750">
              <a:buFont typeface="Arial" charset="0"/>
              <a:buChar char="•"/>
            </a:pPr>
            <a:r>
              <a:rPr lang="nl-BE" dirty="0">
                <a:latin typeface="Roboto"/>
              </a:rPr>
              <a:t>Wat zal er veranderd zijn? Hoe zal de klas of (leer)omgeving er anders uitzien?</a:t>
            </a:r>
            <a:endParaRPr lang="nl-NL" dirty="0">
              <a:latin typeface="Roboto"/>
            </a:endParaRPr>
          </a:p>
          <a:p>
            <a:pPr marL="285750" lvl="0" indent="-285750">
              <a:buFont typeface="Arial" charset="0"/>
              <a:buChar char="•"/>
            </a:pPr>
            <a:r>
              <a:rPr lang="nl-BE" dirty="0">
                <a:latin typeface="Roboto"/>
              </a:rPr>
              <a:t>Wanneer zal je tevreden zijn? Wanneer zal je vinden dat dit effectief bijdraagt aan een meer inclusieve leeromgeving?</a:t>
            </a:r>
            <a:endParaRPr lang="nl-NL" dirty="0">
              <a:latin typeface="Roboto"/>
            </a:endParaRPr>
          </a:p>
          <a:p>
            <a:pPr marL="285750" lvl="0" indent="-285750">
              <a:buFont typeface="Arial" charset="0"/>
              <a:buChar char="•"/>
            </a:pPr>
            <a:r>
              <a:rPr lang="nl-BE" dirty="0">
                <a:latin typeface="Roboto"/>
              </a:rPr>
              <a:t>Wie of wat zou het ontwerp nog sterker kunnen maken?</a:t>
            </a:r>
            <a:endParaRPr lang="nl-NL" dirty="0">
              <a:latin typeface="Roboto"/>
            </a:endParaRPr>
          </a:p>
        </p:txBody>
      </p:sp>
      <p:pic>
        <p:nvPicPr>
          <p:cNvPr id="8" name="Afbeelding 7"/>
          <p:cNvPicPr>
            <a:picLocks noChangeAspect="1"/>
          </p:cNvPicPr>
          <p:nvPr/>
        </p:nvPicPr>
        <p:blipFill>
          <a:blip r:embed="rId3"/>
          <a:stretch>
            <a:fillRect/>
          </a:stretch>
        </p:blipFill>
        <p:spPr>
          <a:xfrm>
            <a:off x="9260377" y="175954"/>
            <a:ext cx="2764417" cy="1782076"/>
          </a:xfrm>
          <a:prstGeom prst="rect">
            <a:avLst/>
          </a:prstGeom>
        </p:spPr>
      </p:pic>
    </p:spTree>
    <p:extLst>
      <p:ext uri="{BB962C8B-B14F-4D97-AF65-F5344CB8AC3E}">
        <p14:creationId xmlns:p14="http://schemas.microsoft.com/office/powerpoint/2010/main" val="118494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77520" y="254000"/>
            <a:ext cx="11547275" cy="1247689"/>
          </a:xfrm>
        </p:spPr>
        <p:txBody>
          <a:bodyPr>
            <a:normAutofit/>
          </a:bodyPr>
          <a:lstStyle/>
          <a:p>
            <a:r>
              <a:rPr lang="nl-NL" dirty="0">
                <a:latin typeface="Roboto"/>
              </a:rPr>
              <a:t>2. Doel in het vizier: Design studio</a:t>
            </a:r>
          </a:p>
        </p:txBody>
      </p:sp>
      <p:sp>
        <p:nvSpPr>
          <p:cNvPr id="2" name="Tekstvak 1"/>
          <p:cNvSpPr txBox="1"/>
          <p:nvPr/>
        </p:nvSpPr>
        <p:spPr>
          <a:xfrm>
            <a:off x="685339" y="2131641"/>
            <a:ext cx="11714479" cy="4256293"/>
          </a:xfrm>
          <a:prstGeom prst="rect">
            <a:avLst/>
          </a:prstGeom>
          <a:noFill/>
        </p:spPr>
        <p:txBody>
          <a:bodyPr wrap="square" rtlCol="0">
            <a:spAutoFit/>
          </a:bodyPr>
          <a:lstStyle/>
          <a:p>
            <a:pPr lvl="0"/>
            <a:r>
              <a:rPr lang="nl-BE" sz="2400" b="1" dirty="0">
                <a:latin typeface="Roboto"/>
              </a:rPr>
              <a:t>3. MOGELIJKE EERSTE STAP OF ACTIE</a:t>
            </a:r>
          </a:p>
          <a:p>
            <a:pPr lvl="0"/>
            <a:endParaRPr lang="nl-BE" dirty="0">
              <a:latin typeface="Roboto"/>
            </a:endParaRPr>
          </a:p>
          <a:p>
            <a:pPr marL="285750" lvl="0" indent="-285750">
              <a:lnSpc>
                <a:spcPct val="107000"/>
              </a:lnSpc>
              <a:spcAft>
                <a:spcPts val="0"/>
              </a:spcAft>
              <a:buFont typeface="Arial" charset="0"/>
              <a:buChar char="•"/>
            </a:pPr>
            <a:r>
              <a:rPr lang="nl-BE" dirty="0">
                <a:latin typeface="Roboto"/>
              </a:rPr>
              <a:t>je nodig om dit ook werkelijk te doen?</a:t>
            </a:r>
          </a:p>
          <a:p>
            <a:pPr marL="285750" lvl="0" indent="-285750">
              <a:lnSpc>
                <a:spcPct val="107000"/>
              </a:lnSpc>
              <a:spcAft>
                <a:spcPts val="0"/>
              </a:spcAft>
              <a:buFont typeface="Arial" charset="0"/>
              <a:buChar char="•"/>
            </a:pPr>
            <a:r>
              <a:rPr lang="nl-BE" dirty="0">
                <a:latin typeface="Roboto"/>
              </a:rPr>
              <a:t>Als dit is wat je graag wil bereiken, wat kan dan een eerste stap zijn in die richting? Wat zijn nog mogelijkheden?</a:t>
            </a:r>
          </a:p>
          <a:p>
            <a:pPr marL="285750" lvl="0" indent="-285750">
              <a:lnSpc>
                <a:spcPct val="107000"/>
              </a:lnSpc>
              <a:spcAft>
                <a:spcPts val="0"/>
              </a:spcAft>
              <a:buFont typeface="Arial" charset="0"/>
              <a:buChar char="•"/>
            </a:pPr>
            <a:r>
              <a:rPr lang="nl-BE" dirty="0">
                <a:latin typeface="Roboto"/>
              </a:rPr>
              <a:t>Als je meteen aan de slag zou kunnen gaan, wat zou je dan willen doen? Wat zie je nu al zitten? Wat ga je nu aanpakken? </a:t>
            </a:r>
          </a:p>
          <a:p>
            <a:pPr marL="285750" indent="-285750">
              <a:lnSpc>
                <a:spcPct val="107000"/>
              </a:lnSpc>
              <a:buFont typeface="Arial" charset="0"/>
              <a:buChar char="•"/>
            </a:pPr>
            <a:r>
              <a:rPr lang="nl-BE" dirty="0">
                <a:latin typeface="Roboto"/>
              </a:rPr>
              <a:t>Wie of wat heb</a:t>
            </a:r>
            <a:r>
              <a:rPr lang="nl-NL" dirty="0">
                <a:latin typeface="Roboto"/>
              </a:rPr>
              <a:t>Wie of wat kan je daarbij helpen? </a:t>
            </a:r>
          </a:p>
          <a:p>
            <a:pPr marL="285750" indent="-285750">
              <a:lnSpc>
                <a:spcPct val="107000"/>
              </a:lnSpc>
              <a:buFont typeface="Arial" charset="0"/>
              <a:buChar char="•"/>
            </a:pPr>
            <a:r>
              <a:rPr lang="nl-NL" dirty="0">
                <a:latin typeface="Roboto"/>
              </a:rPr>
              <a:t>Wanneer en waar wil je dit doen? </a:t>
            </a:r>
          </a:p>
          <a:p>
            <a:pPr marL="285750" indent="-285750">
              <a:lnSpc>
                <a:spcPct val="107000"/>
              </a:lnSpc>
              <a:buFont typeface="Arial" charset="0"/>
              <a:buChar char="•"/>
            </a:pPr>
            <a:r>
              <a:rPr lang="nl-NL" dirty="0">
                <a:latin typeface="Roboto"/>
              </a:rPr>
              <a:t>Hoe wil je dit juist aanpakken? Hoe gaat dit dan precies in zijn werk? </a:t>
            </a:r>
          </a:p>
          <a:p>
            <a:pPr marL="285750" indent="-285750">
              <a:lnSpc>
                <a:spcPct val="107000"/>
              </a:lnSpc>
              <a:buFont typeface="Arial" charset="0"/>
              <a:buChar char="•"/>
            </a:pPr>
            <a:r>
              <a:rPr lang="nl-NL" dirty="0">
                <a:latin typeface="Roboto"/>
              </a:rPr>
              <a:t>Waaraan zal je merken dat de eerste stap gelukt is?</a:t>
            </a:r>
          </a:p>
          <a:p>
            <a:pPr marL="285750" indent="-285750">
              <a:lnSpc>
                <a:spcPct val="107000"/>
              </a:lnSpc>
              <a:buFont typeface="Arial" charset="0"/>
              <a:buChar char="•"/>
            </a:pPr>
            <a:endParaRPr lang="nl-BE" dirty="0">
              <a:latin typeface="Roboto"/>
            </a:endParaRPr>
          </a:p>
          <a:p>
            <a:pPr marL="285750" lvl="0" indent="-285750">
              <a:buFont typeface="Arial" charset="0"/>
              <a:buChar char="•"/>
            </a:pPr>
            <a:endParaRPr lang="nl-BE" dirty="0">
              <a:latin typeface="Roboto"/>
            </a:endParaRPr>
          </a:p>
          <a:p>
            <a:pPr marL="285750" indent="-285750">
              <a:buFont typeface="Arial" charset="0"/>
              <a:buChar char="•"/>
            </a:pPr>
            <a:endParaRPr lang="nl-NL" dirty="0">
              <a:latin typeface="Roboto"/>
            </a:endParaRPr>
          </a:p>
        </p:txBody>
      </p:sp>
      <p:pic>
        <p:nvPicPr>
          <p:cNvPr id="8" name="Afbeelding 7"/>
          <p:cNvPicPr>
            <a:picLocks noChangeAspect="1"/>
          </p:cNvPicPr>
          <p:nvPr/>
        </p:nvPicPr>
        <p:blipFill>
          <a:blip r:embed="rId3"/>
          <a:stretch>
            <a:fillRect/>
          </a:stretch>
        </p:blipFill>
        <p:spPr>
          <a:xfrm>
            <a:off x="9735497" y="194519"/>
            <a:ext cx="2289298" cy="1517904"/>
          </a:xfrm>
          <a:prstGeom prst="rect">
            <a:avLst/>
          </a:prstGeom>
        </p:spPr>
      </p:pic>
    </p:spTree>
    <p:extLst>
      <p:ext uri="{BB962C8B-B14F-4D97-AF65-F5344CB8AC3E}">
        <p14:creationId xmlns:p14="http://schemas.microsoft.com/office/powerpoint/2010/main" val="30426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17864" r="20186"/>
          <a:stretch/>
        </p:blipFill>
        <p:spPr>
          <a:xfrm>
            <a:off x="4639056" y="10"/>
            <a:ext cx="7552944" cy="6857990"/>
          </a:xfrm>
          <a:prstGeom prst="rect">
            <a:avLst/>
          </a:prstGeom>
          <a:effectLst/>
        </p:spPr>
      </p:pic>
      <p:sp>
        <p:nvSpPr>
          <p:cNvPr id="2" name="Titel 1"/>
          <p:cNvSpPr>
            <a:spLocks noGrp="1"/>
          </p:cNvSpPr>
          <p:nvPr>
            <p:ph type="title"/>
          </p:nvPr>
        </p:nvSpPr>
        <p:spPr>
          <a:xfrm>
            <a:off x="648929" y="629266"/>
            <a:ext cx="3651467" cy="1676603"/>
          </a:xfrm>
        </p:spPr>
        <p:txBody>
          <a:bodyPr>
            <a:normAutofit/>
          </a:bodyPr>
          <a:lstStyle/>
          <a:p>
            <a:r>
              <a:rPr lang="nl-NL" b="0" dirty="0">
                <a:latin typeface="Roboto" panose="02000000000000000000" pitchFamily="2" charset="0"/>
                <a:ea typeface="Roboto" panose="02000000000000000000" pitchFamily="2" charset="0"/>
                <a:cs typeface="Poiret One" charset="0"/>
              </a:rPr>
              <a:t>Post-</a:t>
            </a:r>
            <a:r>
              <a:rPr lang="nl-NL" b="0" dirty="0" err="1">
                <a:latin typeface="Roboto" panose="02000000000000000000" pitchFamily="2" charset="0"/>
                <a:ea typeface="Roboto" panose="02000000000000000000" pitchFamily="2" charset="0"/>
                <a:cs typeface="Poiret One" charset="0"/>
              </a:rPr>
              <a:t>it</a:t>
            </a:r>
            <a:r>
              <a:rPr lang="nl-NL" b="0" dirty="0">
                <a:latin typeface="Roboto" panose="02000000000000000000" pitchFamily="2" charset="0"/>
                <a:ea typeface="Roboto" panose="02000000000000000000" pitchFamily="2" charset="0"/>
                <a:cs typeface="Poiret One" charset="0"/>
              </a:rPr>
              <a:t>-muur</a:t>
            </a:r>
          </a:p>
        </p:txBody>
      </p:sp>
      <p:sp>
        <p:nvSpPr>
          <p:cNvPr id="3" name="Tijdelijke aanduiding voor inhoud 2"/>
          <p:cNvSpPr>
            <a:spLocks noGrp="1"/>
          </p:cNvSpPr>
          <p:nvPr>
            <p:ph idx="1"/>
          </p:nvPr>
        </p:nvSpPr>
        <p:spPr>
          <a:xfrm>
            <a:off x="648931" y="2057400"/>
            <a:ext cx="3651465" cy="4166419"/>
          </a:xfrm>
        </p:spPr>
        <p:txBody>
          <a:bodyPr>
            <a:normAutofit/>
          </a:bodyPr>
          <a:lstStyle/>
          <a:p>
            <a:r>
              <a:rPr lang="nl-NL" sz="2000" dirty="0">
                <a:latin typeface="Roboto" panose="02000000000000000000" pitchFamily="2" charset="0"/>
                <a:ea typeface="Roboto" panose="02000000000000000000" pitchFamily="2" charset="0"/>
              </a:rPr>
              <a:t>Noteer </a:t>
            </a:r>
            <a:r>
              <a:rPr lang="nl-NL" sz="2000" b="1" dirty="0">
                <a:latin typeface="Roboto" panose="02000000000000000000" pitchFamily="2" charset="0"/>
                <a:ea typeface="Roboto" panose="02000000000000000000" pitchFamily="2" charset="0"/>
              </a:rPr>
              <a:t>naam</a:t>
            </a:r>
            <a:r>
              <a:rPr lang="nl-NL" sz="2000" dirty="0">
                <a:latin typeface="Roboto" panose="02000000000000000000" pitchFamily="2" charset="0"/>
                <a:ea typeface="Roboto" panose="02000000000000000000" pitchFamily="2" charset="0"/>
              </a:rPr>
              <a:t> en concrete </a:t>
            </a:r>
            <a:r>
              <a:rPr lang="nl-NL" sz="2000" b="1" dirty="0">
                <a:latin typeface="Roboto" panose="02000000000000000000" pitchFamily="2" charset="0"/>
                <a:ea typeface="Roboto" panose="02000000000000000000" pitchFamily="2" charset="0"/>
              </a:rPr>
              <a:t>doelen/leervragen</a:t>
            </a:r>
            <a:r>
              <a:rPr lang="nl-NL" sz="2000" dirty="0">
                <a:latin typeface="Roboto" panose="02000000000000000000" pitchFamily="2" charset="0"/>
                <a:ea typeface="Roboto" panose="02000000000000000000" pitchFamily="2" charset="0"/>
              </a:rPr>
              <a:t> op een post-</a:t>
            </a:r>
            <a:r>
              <a:rPr lang="nl-NL" sz="2000" dirty="0" err="1">
                <a:latin typeface="Roboto" panose="02000000000000000000" pitchFamily="2" charset="0"/>
                <a:ea typeface="Roboto" panose="02000000000000000000" pitchFamily="2" charset="0"/>
              </a:rPr>
              <a:t>it</a:t>
            </a:r>
            <a:r>
              <a:rPr lang="nl-NL" sz="2000" dirty="0">
                <a:latin typeface="Roboto" panose="02000000000000000000" pitchFamily="2" charset="0"/>
                <a:ea typeface="Roboto" panose="02000000000000000000" pitchFamily="2" charset="0"/>
              </a:rPr>
              <a:t>-muur</a:t>
            </a:r>
          </a:p>
          <a:p>
            <a:r>
              <a:rPr lang="nl-NL" sz="2000" dirty="0">
                <a:latin typeface="Roboto" panose="02000000000000000000" pitchFamily="2" charset="0"/>
                <a:ea typeface="Roboto" panose="02000000000000000000" pitchFamily="2" charset="0"/>
              </a:rPr>
              <a:t>Jullie bekijken elkaars doelen en noteren inspirerende acties, werkvormen, ideeën,</a:t>
            </a:r>
            <a:r>
              <a:rPr lang="mr-IN" sz="2000" dirty="0">
                <a:latin typeface="Roboto" panose="02000000000000000000" pitchFamily="2" charset="0"/>
                <a:ea typeface="Roboto" panose="02000000000000000000" pitchFamily="2" charset="0"/>
              </a:rPr>
              <a:t>…</a:t>
            </a:r>
            <a:r>
              <a:rPr lang="nl-BE" sz="2000" dirty="0">
                <a:latin typeface="Roboto" panose="02000000000000000000" pitchFamily="2" charset="0"/>
                <a:ea typeface="Roboto" panose="02000000000000000000" pitchFamily="2" charset="0"/>
              </a:rPr>
              <a:t> bij</a:t>
            </a:r>
          </a:p>
          <a:p>
            <a:r>
              <a:rPr lang="nl-BE" sz="2000" dirty="0">
                <a:latin typeface="Roboto" panose="02000000000000000000" pitchFamily="2" charset="0"/>
                <a:ea typeface="Roboto" panose="02000000000000000000" pitchFamily="2" charset="0"/>
              </a:rPr>
              <a:t>Eventueel zoeken jullie een aantal studenten om in een volgende les mee samen te werken op basis van een gelijkaardig doel</a:t>
            </a:r>
            <a:endParaRPr lang="nl-NL"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04558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rotWithShape="1">
          <a:blip r:embed="rId3">
            <a:extLst>
              <a:ext uri="{28A0092B-C50C-407E-A947-70E740481C1C}">
                <a14:useLocalDpi xmlns:a14="http://schemas.microsoft.com/office/drawing/2010/main" val="0"/>
              </a:ext>
            </a:extLst>
          </a:blip>
          <a:srcRect l="23301" r="76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p:cNvSpPr>
            <a:spLocks noGrp="1"/>
          </p:cNvSpPr>
          <p:nvPr>
            <p:ph type="title"/>
          </p:nvPr>
        </p:nvSpPr>
        <p:spPr>
          <a:xfrm>
            <a:off x="655320" y="365125"/>
            <a:ext cx="5120114" cy="1692794"/>
          </a:xfrm>
        </p:spPr>
        <p:txBody>
          <a:bodyPr>
            <a:normAutofit/>
          </a:bodyPr>
          <a:lstStyle/>
          <a:p>
            <a:r>
              <a:rPr lang="nl-NL" dirty="0"/>
              <a:t>Inhoud</a:t>
            </a:r>
            <a:endParaRPr lang="nl-NL" dirty="0">
              <a:latin typeface="Poiret One" charset="0"/>
              <a:ea typeface="Poiret One" charset="0"/>
              <a:cs typeface="Poiret One" charset="0"/>
            </a:endParaRPr>
          </a:p>
        </p:txBody>
      </p:sp>
      <p:sp>
        <p:nvSpPr>
          <p:cNvPr id="3" name="Tijdelijke aanduiding voor inhoud 2"/>
          <p:cNvSpPr>
            <a:spLocks noGrp="1"/>
          </p:cNvSpPr>
          <p:nvPr>
            <p:ph idx="1"/>
          </p:nvPr>
        </p:nvSpPr>
        <p:spPr>
          <a:xfrm>
            <a:off x="655321" y="2575034"/>
            <a:ext cx="5120113" cy="3462228"/>
          </a:xfrm>
        </p:spPr>
        <p:txBody>
          <a:bodyPr>
            <a:normAutofit/>
          </a:bodyPr>
          <a:lstStyle/>
          <a:p>
            <a:pPr marL="342900" indent="-342900">
              <a:buFont typeface="+mj-lt"/>
              <a:buAutoNum type="arabicPeriod"/>
            </a:pPr>
            <a:endParaRPr lang="nl-NL" sz="1800" dirty="0"/>
          </a:p>
          <a:p>
            <a:pPr marL="800100" lvl="1" indent="-342900">
              <a:buFont typeface="+mj-lt"/>
              <a:buAutoNum type="arabicPeriod"/>
            </a:pPr>
            <a:r>
              <a:rPr lang="nl-NL" dirty="0">
                <a:solidFill>
                  <a:srgbClr val="FC7F7A"/>
                </a:solidFill>
              </a:rPr>
              <a:t>Doel in het vizier</a:t>
            </a:r>
          </a:p>
          <a:p>
            <a:pPr marL="800100" lvl="1" indent="-342900">
              <a:buFont typeface="+mj-lt"/>
              <a:buAutoNum type="arabicPeriod"/>
            </a:pPr>
            <a:r>
              <a:rPr lang="nl-NL" dirty="0">
                <a:solidFill>
                  <a:srgbClr val="FD9995"/>
                </a:solidFill>
              </a:rPr>
              <a:t>Missing </a:t>
            </a:r>
            <a:r>
              <a:rPr lang="nl-NL" dirty="0" err="1">
                <a:solidFill>
                  <a:srgbClr val="FD9995"/>
                </a:solidFill>
              </a:rPr>
              <a:t>Voices</a:t>
            </a:r>
            <a:endParaRPr lang="nl-NL" dirty="0">
              <a:solidFill>
                <a:srgbClr val="FD9995"/>
              </a:solidFill>
            </a:endParaRPr>
          </a:p>
          <a:p>
            <a:pPr marL="800100" lvl="1" indent="-342900">
              <a:buFont typeface="+mj-lt"/>
              <a:buAutoNum type="arabicPeriod"/>
            </a:pPr>
            <a:r>
              <a:rPr lang="nl-NL" dirty="0"/>
              <a:t>Opdracht Diversiteit in Beeld</a:t>
            </a:r>
          </a:p>
          <a:p>
            <a:pPr marL="342900" indent="-342900">
              <a:buFont typeface="+mj-lt"/>
              <a:buAutoNum type="arabicPeriod"/>
            </a:pPr>
            <a:endParaRPr lang="nl-NL" sz="2400" dirty="0">
              <a:solidFill>
                <a:srgbClr val="FC7F7A"/>
              </a:solidFill>
            </a:endParaRPr>
          </a:p>
          <a:p>
            <a:pPr marL="342900" indent="-342900">
              <a:buFont typeface="+mj-lt"/>
              <a:buAutoNum type="arabicPeriod"/>
            </a:pPr>
            <a:endParaRPr lang="nl-NL" sz="1800" dirty="0"/>
          </a:p>
          <a:p>
            <a:pPr marL="800100" lvl="1" indent="-342900">
              <a:buFont typeface="+mj-lt"/>
              <a:buAutoNum type="arabicPeriod"/>
            </a:pPr>
            <a:endParaRPr lang="nl-NL" sz="1800" dirty="0"/>
          </a:p>
          <a:p>
            <a:pPr marL="800100" lvl="1" indent="-342900">
              <a:buFont typeface="+mj-lt"/>
              <a:buAutoNum type="arabicPeriod"/>
            </a:pPr>
            <a:endParaRPr lang="nl-NL" sz="1800" dirty="0"/>
          </a:p>
          <a:p>
            <a:pPr lvl="1"/>
            <a:endParaRPr lang="nl-NL" sz="1800" dirty="0">
              <a:latin typeface="+mj-lt"/>
            </a:endParaRPr>
          </a:p>
        </p:txBody>
      </p:sp>
    </p:spTree>
    <p:extLst>
      <p:ext uri="{BB962C8B-B14F-4D97-AF65-F5344CB8AC3E}">
        <p14:creationId xmlns:p14="http://schemas.microsoft.com/office/powerpoint/2010/main" val="2257815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3217" y="2737041"/>
            <a:ext cx="10905565" cy="1383918"/>
          </a:xfrm>
        </p:spPr>
        <p:txBody>
          <a:bodyPr>
            <a:normAutofit/>
          </a:bodyPr>
          <a:lstStyle/>
          <a:p>
            <a:r>
              <a:rPr lang="nl-NL" sz="3600" dirty="0">
                <a:solidFill>
                  <a:schemeClr val="tx1"/>
                </a:solidFill>
                <a:ea typeface="Poiret One" charset="0"/>
                <a:cs typeface="Poiret One" charset="0"/>
              </a:rPr>
              <a:t>Missing </a:t>
            </a:r>
            <a:r>
              <a:rPr lang="nl-NL" sz="3600" dirty="0" err="1">
                <a:solidFill>
                  <a:schemeClr val="tx1"/>
                </a:solidFill>
                <a:ea typeface="Poiret One" charset="0"/>
                <a:cs typeface="Poiret One" charset="0"/>
              </a:rPr>
              <a:t>Voices</a:t>
            </a:r>
            <a:endParaRPr lang="nl-NL" sz="3600" dirty="0">
              <a:solidFill>
                <a:schemeClr val="tx1"/>
              </a:solidFill>
              <a:ea typeface="Poiret One" charset="0"/>
              <a:cs typeface="Poiret One" charset="0"/>
            </a:endParaRPr>
          </a:p>
        </p:txBody>
      </p:sp>
      <p:sp>
        <p:nvSpPr>
          <p:cNvPr id="3" name="Tijdelijke aanduiding voor inhoud 2"/>
          <p:cNvSpPr>
            <a:spLocks noGrp="1"/>
          </p:cNvSpPr>
          <p:nvPr>
            <p:ph idx="1"/>
          </p:nvPr>
        </p:nvSpPr>
        <p:spPr>
          <a:xfrm>
            <a:off x="314960" y="2029584"/>
            <a:ext cx="5976021" cy="4351338"/>
          </a:xfrm>
        </p:spPr>
        <p:txBody>
          <a:bodyPr>
            <a:normAutofit/>
          </a:bodyPr>
          <a:lstStyle/>
          <a:p>
            <a:pPr marL="0" indent="0">
              <a:buNone/>
              <a:defRPr/>
            </a:pPr>
            <a:endParaRPr lang="nl-BE" dirty="0">
              <a:latin typeface="+mj-lt"/>
            </a:endParaRPr>
          </a:p>
          <a:p>
            <a:pPr marL="0" indent="0">
              <a:buNone/>
              <a:defRPr/>
            </a:pPr>
            <a:endParaRPr lang="nl-BE" dirty="0">
              <a:latin typeface="+mj-lt"/>
            </a:endParaRPr>
          </a:p>
          <a:p>
            <a:pPr marL="0" indent="0">
              <a:buNone/>
              <a:defRPr/>
            </a:pPr>
            <a:endParaRPr lang="nl-BE" dirty="0">
              <a:latin typeface="+mj-lt"/>
            </a:endParaRPr>
          </a:p>
          <a:p>
            <a:pPr marL="0" indent="0">
              <a:buNone/>
              <a:defRPr/>
            </a:pPr>
            <a:endParaRPr lang="nl-BE" dirty="0">
              <a:latin typeface="+mj-lt"/>
            </a:endParaRPr>
          </a:p>
          <a:p>
            <a:pPr marL="0" indent="0">
              <a:buNone/>
              <a:defRPr/>
            </a:pPr>
            <a:endParaRPr lang="nl-BE" dirty="0">
              <a:latin typeface="+mj-lt"/>
            </a:endParaRPr>
          </a:p>
        </p:txBody>
      </p:sp>
      <p:pic>
        <p:nvPicPr>
          <p:cNvPr id="6" name="Afbeelding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7737" y="1077206"/>
            <a:ext cx="7578617" cy="5405133"/>
          </a:xfrm>
          <a:prstGeom prst="rect">
            <a:avLst/>
          </a:prstGeom>
          <a:noFill/>
          <a:ln>
            <a:noFill/>
          </a:ln>
        </p:spPr>
      </p:pic>
    </p:spTree>
    <p:extLst>
      <p:ext uri="{BB962C8B-B14F-4D97-AF65-F5344CB8AC3E}">
        <p14:creationId xmlns:p14="http://schemas.microsoft.com/office/powerpoint/2010/main" val="960825192"/>
      </p:ext>
    </p:extLst>
  </p:cSld>
  <p:clrMapOvr>
    <a:masterClrMapping/>
  </p:clrMapOvr>
</p:sld>
</file>

<file path=ppt/theme/theme1.xml><?xml version="1.0" encoding="utf-8"?>
<a:theme xmlns:a="http://schemas.openxmlformats.org/drawingml/2006/main" name="Potential_sjabloonNieuw">
  <a:themeElements>
    <a:clrScheme name="Potential - Nieuw">
      <a:dk1>
        <a:sysClr val="windowText" lastClr="000000"/>
      </a:dk1>
      <a:lt1>
        <a:sysClr val="window" lastClr="FFFFFF"/>
      </a:lt1>
      <a:dk2>
        <a:srgbClr val="5CD5B0"/>
      </a:dk2>
      <a:lt2>
        <a:srgbClr val="D4F6E8"/>
      </a:lt2>
      <a:accent1>
        <a:srgbClr val="FC7F7A"/>
      </a:accent1>
      <a:accent2>
        <a:srgbClr val="FAD2C8"/>
      </a:accent2>
      <a:accent3>
        <a:srgbClr val="8ECEDD"/>
      </a:accent3>
      <a:accent4>
        <a:srgbClr val="C8E6ED"/>
      </a:accent4>
      <a:accent5>
        <a:srgbClr val="FFD56C"/>
      </a:accent5>
      <a:accent6>
        <a:srgbClr val="FFE4AE"/>
      </a:accent6>
      <a:hlink>
        <a:srgbClr val="3F3F3F"/>
      </a:hlink>
      <a:folHlink>
        <a:srgbClr val="7F7F7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B9F7173-06FD-4239-A842-30362CC0399B}" vid="{CBDC0F52-0C59-48D4-BA45-32EBDB1B077D}"/>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F546402C1B6848AAEAB9054195BBCD" ma:contentTypeVersion="11" ma:contentTypeDescription="Een nieuw document maken." ma:contentTypeScope="" ma:versionID="3a4a90d7decd9e6590428d66c23d1da8">
  <xsd:schema xmlns:xsd="http://www.w3.org/2001/XMLSchema" xmlns:xs="http://www.w3.org/2001/XMLSchema" xmlns:p="http://schemas.microsoft.com/office/2006/metadata/properties" xmlns:ns3="f12e873b-751b-42f8-a191-167fe4f33b1c" xmlns:ns4="89d96fb2-318b-4996-8e2d-29208574d168" targetNamespace="http://schemas.microsoft.com/office/2006/metadata/properties" ma:root="true" ma:fieldsID="c8f842bf729b607b0b6937aea0ae483c" ns3:_="" ns4:_="">
    <xsd:import namespace="f12e873b-751b-42f8-a191-167fe4f33b1c"/>
    <xsd:import namespace="89d96fb2-318b-4996-8e2d-29208574d1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e873b-751b-42f8-a191-167fe4f3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96fb2-318b-4996-8e2d-29208574d16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B92414-2F4F-4640-9482-958034091383}">
  <ds:schemaRefs>
    <ds:schemaRef ds:uri="http://schemas.microsoft.com/sharepoint/v3/contenttype/forms"/>
  </ds:schemaRefs>
</ds:datastoreItem>
</file>

<file path=customXml/itemProps2.xml><?xml version="1.0" encoding="utf-8"?>
<ds:datastoreItem xmlns:ds="http://schemas.openxmlformats.org/officeDocument/2006/customXml" ds:itemID="{6D034191-1A4C-4C54-B064-1CE88DE31ACD}">
  <ds:schemaRefs>
    <ds:schemaRef ds:uri="http://schemas.microsoft.com/office/2006/documentManagement/types"/>
    <ds:schemaRef ds:uri="89d96fb2-318b-4996-8e2d-29208574d168"/>
    <ds:schemaRef ds:uri="f12e873b-751b-42f8-a191-167fe4f33b1c"/>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385E368-4A73-4E00-BAB0-FC8A3A9EE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2e873b-751b-42f8-a191-167fe4f33b1c"/>
    <ds:schemaRef ds:uri="89d96fb2-318b-4996-8e2d-29208574d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Potential_sjabloonNieuw</Template>
  <TotalTime>1736</TotalTime>
  <Words>3845</Words>
  <Application>Microsoft Office PowerPoint</Application>
  <PresentationFormat>Breedbeeld</PresentationFormat>
  <Paragraphs>338</Paragraphs>
  <Slides>39</Slides>
  <Notes>23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39</vt:i4>
      </vt:variant>
    </vt:vector>
  </HeadingPairs>
  <TitlesOfParts>
    <vt:vector size="46" baseType="lpstr">
      <vt:lpstr>Arial</vt:lpstr>
      <vt:lpstr>Calibri</vt:lpstr>
      <vt:lpstr>Calibri Light</vt:lpstr>
      <vt:lpstr>Poiret One</vt:lpstr>
      <vt:lpstr>Roboto</vt:lpstr>
      <vt:lpstr>Wingdings</vt:lpstr>
      <vt:lpstr>Potential_sjabloonNieuw</vt:lpstr>
      <vt:lpstr>De stem van leerlingen en ouders</vt:lpstr>
      <vt:lpstr>Doelstellingen</vt:lpstr>
      <vt:lpstr>Inhoud</vt:lpstr>
      <vt:lpstr>PowerPoint-presentatie</vt:lpstr>
      <vt:lpstr>1. Doel in het vizier: Design studio</vt:lpstr>
      <vt:lpstr>2. Doel in het vizier: Design studio</vt:lpstr>
      <vt:lpstr>Post-it-muur</vt:lpstr>
      <vt:lpstr>Inhoud</vt:lpstr>
      <vt:lpstr>Missing Voices</vt:lpstr>
      <vt:lpstr>Ellen Vermeulen (regisseur)</vt:lpstr>
      <vt:lpstr>PowerPoint-presentatie</vt:lpstr>
      <vt:lpstr>PowerPoint-presentatie</vt:lpstr>
      <vt:lpstr>PowerPoint-presentatie</vt:lpstr>
      <vt:lpstr>PowerPoint-presentatie</vt:lpstr>
      <vt:lpstr>Door de ogen van Rosie</vt:lpstr>
      <vt:lpstr>Door de ogen van…</vt:lpstr>
      <vt:lpstr>Door de ogen van…</vt:lpstr>
      <vt:lpstr>De context van Rosie</vt:lpstr>
      <vt:lpstr>Inclusie vraagt actie! </vt:lpstr>
      <vt:lpstr>Caleidoscoop </vt:lpstr>
      <vt:lpstr>Door de ogen van Sami</vt:lpstr>
      <vt:lpstr>Door de ogen van… </vt:lpstr>
      <vt:lpstr>Door de ogen van… </vt:lpstr>
      <vt:lpstr>De context van Sami</vt:lpstr>
      <vt:lpstr>Inclusie vraagt actie! </vt:lpstr>
      <vt:lpstr>Beeldvorming</vt:lpstr>
      <vt:lpstr>Door de ogen van Irakli</vt:lpstr>
      <vt:lpstr>Door de ogen van… </vt:lpstr>
      <vt:lpstr>Inclusie vraagt actie! </vt:lpstr>
      <vt:lpstr>De mythe van geen betrokken ouders</vt:lpstr>
      <vt:lpstr>Door de ogen van Nathan</vt:lpstr>
      <vt:lpstr>Door de ogen van… </vt:lpstr>
      <vt:lpstr>De context van Nathan</vt:lpstr>
      <vt:lpstr>Inclusie vraagt actie! </vt:lpstr>
      <vt:lpstr>Inhoud</vt:lpstr>
      <vt:lpstr>3. Opdracht: Diversiteit in beeld</vt:lpstr>
      <vt:lpstr>PowerPoint-presentatie</vt:lpstr>
      <vt:lpstr>Beeld als medium om te leren</vt:lpstr>
      <vt:lpstr>Bedankt!</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case studies ~ Doctoraat Nick Ferbuyt</dc:title>
  <dc:creator>Iris Roose</dc:creator>
  <cp:lastModifiedBy>inge vandeputte</cp:lastModifiedBy>
  <cp:revision>34</cp:revision>
  <dcterms:created xsi:type="dcterms:W3CDTF">2016-06-06T07:07:10Z</dcterms:created>
  <dcterms:modified xsi:type="dcterms:W3CDTF">2019-11-25T18:15:56Z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0x0101006BF546402C1B6848AAEAB9054195BBCD</vt:lpwstr>
  </property>
</Properties>
</file>